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1" r:id="rId3"/>
    <p:sldId id="259" r:id="rId4"/>
    <p:sldId id="257" r:id="rId5"/>
    <p:sldId id="258" r:id="rId6"/>
    <p:sldId id="263" r:id="rId7"/>
    <p:sldId id="274" r:id="rId8"/>
    <p:sldId id="261" r:id="rId9"/>
    <p:sldId id="282" r:id="rId10"/>
    <p:sldId id="260" r:id="rId11"/>
    <p:sldId id="262" r:id="rId12"/>
    <p:sldId id="264" r:id="rId13"/>
    <p:sldId id="268" r:id="rId14"/>
    <p:sldId id="270" r:id="rId15"/>
    <p:sldId id="267" r:id="rId16"/>
    <p:sldId id="269" r:id="rId17"/>
    <p:sldId id="271" r:id="rId18"/>
    <p:sldId id="272" r:id="rId19"/>
    <p:sldId id="273" r:id="rId20"/>
    <p:sldId id="276" r:id="rId21"/>
    <p:sldId id="277" r:id="rId22"/>
    <p:sldId id="278" r:id="rId23"/>
    <p:sldId id="275"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77" autoAdjust="0"/>
    <p:restoredTop sz="94660"/>
  </p:normalViewPr>
  <p:slideViewPr>
    <p:cSldViewPr>
      <p:cViewPr>
        <p:scale>
          <a:sx n="70" d="100"/>
          <a:sy n="70" d="100"/>
        </p:scale>
        <p:origin x="-135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1C1CE0-CC9D-4521-B19D-265FAF269832}" type="datetimeFigureOut">
              <a:rPr lang="en-US" smtClean="0"/>
              <a:t>6/28/2021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09D1BC-474C-4AF2-8E5F-DED4DFF826F6}" type="slidenum">
              <a:rPr lang="en-US" smtClean="0"/>
              <a:t>‹#›</a:t>
            </a:fld>
            <a:endParaRPr lang="en-US"/>
          </a:p>
        </p:txBody>
      </p:sp>
    </p:spTree>
    <p:extLst>
      <p:ext uri="{BB962C8B-B14F-4D97-AF65-F5344CB8AC3E}">
        <p14:creationId xmlns:p14="http://schemas.microsoft.com/office/powerpoint/2010/main" val="241148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9D1BC-474C-4AF2-8E5F-DED4DFF826F6}" type="slidenum">
              <a:rPr lang="en-US" smtClean="0"/>
              <a:t>15</a:t>
            </a:fld>
            <a:endParaRPr lang="en-US"/>
          </a:p>
        </p:txBody>
      </p:sp>
    </p:spTree>
    <p:extLst>
      <p:ext uri="{BB962C8B-B14F-4D97-AF65-F5344CB8AC3E}">
        <p14:creationId xmlns:p14="http://schemas.microsoft.com/office/powerpoint/2010/main" val="4199390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9D1BC-474C-4AF2-8E5F-DED4DFF826F6}" type="slidenum">
              <a:rPr lang="en-US" smtClean="0"/>
              <a:t>22</a:t>
            </a:fld>
            <a:endParaRPr lang="en-US"/>
          </a:p>
        </p:txBody>
      </p:sp>
    </p:spTree>
    <p:extLst>
      <p:ext uri="{BB962C8B-B14F-4D97-AF65-F5344CB8AC3E}">
        <p14:creationId xmlns:p14="http://schemas.microsoft.com/office/powerpoint/2010/main" val="2837711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voNCAzTuS40" TargetMode="External"/><Relationship Id="rId2" Type="http://schemas.openxmlformats.org/officeDocument/2006/relationships/hyperlink" Target="https://www.youtube.com/watch?v=_HQH0_JP0dw" TargetMode="External"/><Relationship Id="rId1" Type="http://schemas.openxmlformats.org/officeDocument/2006/relationships/slideLayout" Target="../slideLayouts/slideLayout2.xml"/><Relationship Id="rId4" Type="http://schemas.openxmlformats.org/officeDocument/2006/relationships/hyperlink" Target="https://www.youtube.com/watch?v=wUQhaHVdYx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057400"/>
            <a:ext cx="7772400" cy="1470025"/>
          </a:xfrm>
        </p:spPr>
        <p:txBody>
          <a:bodyPr/>
          <a:lstStyle/>
          <a:p>
            <a:r>
              <a:rPr lang="en-US" dirty="0"/>
              <a:t>Laser Material Processing(LMP) </a:t>
            </a:r>
          </a:p>
        </p:txBody>
      </p:sp>
      <p:sp>
        <p:nvSpPr>
          <p:cNvPr id="3" name="Subtitle 2"/>
          <p:cNvSpPr>
            <a:spLocks noGrp="1"/>
          </p:cNvSpPr>
          <p:nvPr>
            <p:ph type="subTitle" idx="1"/>
          </p:nvPr>
        </p:nvSpPr>
        <p:spPr>
          <a:xfrm>
            <a:off x="1066800" y="3276600"/>
            <a:ext cx="6400800" cy="1752600"/>
          </a:xfrm>
        </p:spPr>
        <p:txBody>
          <a:bodyPr/>
          <a:lstStyle/>
          <a:p>
            <a:r>
              <a:rPr lang="en-US" smtClean="0"/>
              <a:t>Lecture </a:t>
            </a:r>
            <a:r>
              <a:rPr lang="en-US" smtClean="0"/>
              <a:t>9 </a:t>
            </a:r>
            <a:r>
              <a:rPr lang="en-US" dirty="0" smtClean="0"/>
              <a:t>Laser Drilling </a:t>
            </a:r>
            <a:endParaRPr lang="en-US" dirty="0"/>
          </a:p>
        </p:txBody>
      </p:sp>
    </p:spTree>
    <p:extLst>
      <p:ext uri="{BB962C8B-B14F-4D97-AF65-F5344CB8AC3E}">
        <p14:creationId xmlns:p14="http://schemas.microsoft.com/office/powerpoint/2010/main" val="903311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8991600" cy="5364163"/>
          </a:xfrm>
        </p:spPr>
        <p:txBody>
          <a:bodyPr>
            <a:normAutofit/>
          </a:bodyPr>
          <a:lstStyle/>
          <a:p>
            <a:pPr marL="0" indent="0">
              <a:buNone/>
            </a:pPr>
            <a:r>
              <a:rPr lang="en-US" b="1" u="sng" dirty="0" smtClean="0">
                <a:solidFill>
                  <a:srgbClr val="00B0F0"/>
                </a:solidFill>
              </a:rPr>
              <a:t>-Definition </a:t>
            </a:r>
            <a:r>
              <a:rPr lang="en-US" b="1" u="sng" dirty="0">
                <a:solidFill>
                  <a:srgbClr val="00B0F0"/>
                </a:solidFill>
              </a:rPr>
              <a:t>of a </a:t>
            </a:r>
            <a:r>
              <a:rPr lang="en-US" b="1" u="sng" dirty="0" smtClean="0">
                <a:solidFill>
                  <a:srgbClr val="00B0F0"/>
                </a:solidFill>
              </a:rPr>
              <a:t>hole</a:t>
            </a:r>
          </a:p>
          <a:p>
            <a:pPr marL="0" indent="0">
              <a:buNone/>
            </a:pPr>
            <a:r>
              <a:rPr lang="en-US" dirty="0" smtClean="0">
                <a:solidFill>
                  <a:srgbClr val="FF0000"/>
                </a:solidFill>
              </a:rPr>
              <a:t>-The </a:t>
            </a:r>
            <a:r>
              <a:rPr lang="en-US" dirty="0">
                <a:solidFill>
                  <a:srgbClr val="FF0000"/>
                </a:solidFill>
              </a:rPr>
              <a:t>general </a:t>
            </a:r>
            <a:r>
              <a:rPr lang="en-US" dirty="0" smtClean="0">
                <a:solidFill>
                  <a:srgbClr val="FF0000"/>
                </a:solidFill>
              </a:rPr>
              <a:t>definition </a:t>
            </a:r>
            <a:r>
              <a:rPr lang="en-US" dirty="0">
                <a:solidFill>
                  <a:srgbClr val="FF0000"/>
                </a:solidFill>
              </a:rPr>
              <a:t>of a hole as related to laser drilling being summarized as in </a:t>
            </a:r>
            <a:r>
              <a:rPr lang="en-US" dirty="0" smtClean="0">
                <a:solidFill>
                  <a:srgbClr val="FF0000"/>
                </a:solidFill>
              </a:rPr>
              <a:t>table below</a:t>
            </a:r>
            <a:endParaRPr lang="en-US" dirty="0">
              <a:solidFill>
                <a:srgbClr val="FF0000"/>
              </a:solidFill>
            </a:endParaRPr>
          </a:p>
        </p:txBody>
      </p:sp>
      <p:sp>
        <p:nvSpPr>
          <p:cNvPr id="4" name="Title 1"/>
          <p:cNvSpPr>
            <a:spLocks noGrp="1"/>
          </p:cNvSpPr>
          <p:nvPr>
            <p:ph type="title"/>
          </p:nvPr>
        </p:nvSpPr>
        <p:spPr>
          <a:xfrm>
            <a:off x="381000" y="0"/>
            <a:ext cx="8229600" cy="900545"/>
          </a:xfrm>
        </p:spPr>
        <p:txBody>
          <a:bodyPr>
            <a:normAutofit fontScale="90000"/>
          </a:bodyPr>
          <a:lstStyle/>
          <a:p>
            <a:r>
              <a:rPr lang="en-US" sz="6000" b="1" dirty="0"/>
              <a:t>Laser hole drilling</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43200"/>
            <a:ext cx="7315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776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8915400" cy="5364163"/>
          </a:xfrm>
        </p:spPr>
        <p:txBody>
          <a:bodyPr/>
          <a:lstStyle/>
          <a:p>
            <a:pPr marL="0" indent="0">
              <a:buNone/>
            </a:pPr>
            <a:r>
              <a:rPr lang="en-US" dirty="0" smtClean="0">
                <a:solidFill>
                  <a:srgbClr val="00B0F0"/>
                </a:solidFill>
              </a:rPr>
              <a:t>-Melt </a:t>
            </a:r>
            <a:r>
              <a:rPr lang="en-US" dirty="0">
                <a:solidFill>
                  <a:srgbClr val="00B0F0"/>
                </a:solidFill>
              </a:rPr>
              <a:t>ejection and material vaporization are two main mechanisms responsible for material removal in laser drilling</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17" y="2165412"/>
            <a:ext cx="8319707" cy="469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0" y="-228600"/>
            <a:ext cx="9143999" cy="914400"/>
          </a:xfrm>
        </p:spPr>
        <p:txBody>
          <a:bodyPr>
            <a:noAutofit/>
          </a:bodyPr>
          <a:lstStyle/>
          <a:p>
            <a:r>
              <a:rPr lang="en-US" b="1" dirty="0" smtClean="0"/>
              <a:t>Laser Hole Drilling Mechanism</a:t>
            </a:r>
            <a:endParaRPr lang="en-US" b="1" dirty="0"/>
          </a:p>
        </p:txBody>
      </p:sp>
    </p:spTree>
    <p:extLst>
      <p:ext uri="{BB962C8B-B14F-4D97-AF65-F5344CB8AC3E}">
        <p14:creationId xmlns:p14="http://schemas.microsoft.com/office/powerpoint/2010/main" val="576835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675" b="4555"/>
          <a:stretch/>
        </p:blipFill>
        <p:spPr bwMode="auto">
          <a:xfrm>
            <a:off x="228600" y="1066800"/>
            <a:ext cx="8541327" cy="5320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228600" y="620"/>
            <a:ext cx="9829799"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en-US" sz="5400" b="1" dirty="0" smtClean="0"/>
              <a:t>Laser Hole Drilling Mechanism</a:t>
            </a:r>
            <a:endParaRPr lang="en-US" sz="5400" b="1" dirty="0"/>
          </a:p>
        </p:txBody>
      </p:sp>
    </p:spTree>
    <p:extLst>
      <p:ext uri="{BB962C8B-B14F-4D97-AF65-F5344CB8AC3E}">
        <p14:creationId xmlns:p14="http://schemas.microsoft.com/office/powerpoint/2010/main" val="1877736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991600" cy="5791200"/>
          </a:xfrm>
        </p:spPr>
        <p:txBody>
          <a:bodyPr>
            <a:normAutofit fontScale="77500" lnSpcReduction="20000"/>
          </a:bodyPr>
          <a:lstStyle/>
          <a:p>
            <a:pPr marL="0" indent="0">
              <a:buNone/>
            </a:pPr>
            <a:r>
              <a:rPr lang="en-US" sz="4000" b="1" dirty="0" smtClean="0">
                <a:solidFill>
                  <a:srgbClr val="00B0F0"/>
                </a:solidFill>
              </a:rPr>
              <a:t>-Laser </a:t>
            </a:r>
            <a:r>
              <a:rPr lang="en-US" sz="4000" b="1" dirty="0">
                <a:solidFill>
                  <a:srgbClr val="00B0F0"/>
                </a:solidFill>
              </a:rPr>
              <a:t>drilling can be performed </a:t>
            </a:r>
            <a:r>
              <a:rPr lang="en-US" sz="4000" b="1" dirty="0" smtClean="0">
                <a:solidFill>
                  <a:srgbClr val="00B0F0"/>
                </a:solidFill>
              </a:rPr>
              <a:t>through:</a:t>
            </a:r>
            <a:endParaRPr lang="ar-IQ" sz="4000" b="1" dirty="0" smtClean="0">
              <a:solidFill>
                <a:srgbClr val="00B0F0"/>
              </a:solidFill>
            </a:endParaRPr>
          </a:p>
          <a:p>
            <a:pPr marL="0" indent="0">
              <a:buNone/>
            </a:pPr>
            <a:endParaRPr lang="en-US" sz="4000" b="1" dirty="0" smtClean="0">
              <a:solidFill>
                <a:srgbClr val="00B0F0"/>
              </a:solidFill>
            </a:endParaRPr>
          </a:p>
          <a:p>
            <a:pPr marL="0" indent="0">
              <a:buNone/>
            </a:pPr>
            <a:r>
              <a:rPr lang="en-US" dirty="0" smtClean="0"/>
              <a:t> </a:t>
            </a:r>
            <a:r>
              <a:rPr lang="en-US" dirty="0" smtClean="0">
                <a:solidFill>
                  <a:srgbClr val="FF0000"/>
                </a:solidFill>
              </a:rPr>
              <a:t>-Continuous </a:t>
            </a:r>
            <a:r>
              <a:rPr lang="en-US" dirty="0">
                <a:solidFill>
                  <a:srgbClr val="FF0000"/>
                </a:solidFill>
              </a:rPr>
              <a:t>drilling, with the use of a continuous-wave beam, </a:t>
            </a:r>
            <a:r>
              <a:rPr lang="en-US" dirty="0" smtClean="0">
                <a:solidFill>
                  <a:srgbClr val="FF0000"/>
                </a:solidFill>
              </a:rPr>
              <a:t>or</a:t>
            </a:r>
            <a:endParaRPr lang="ar-IQ" dirty="0" smtClean="0">
              <a:solidFill>
                <a:srgbClr val="FF0000"/>
              </a:solidFill>
            </a:endParaRPr>
          </a:p>
          <a:p>
            <a:pPr marL="0" indent="0">
              <a:buNone/>
            </a:pPr>
            <a:endParaRPr lang="en-US" dirty="0" smtClean="0">
              <a:solidFill>
                <a:srgbClr val="FF0000"/>
              </a:solidFill>
            </a:endParaRPr>
          </a:p>
          <a:p>
            <a:pPr marL="0" indent="0">
              <a:buNone/>
            </a:pPr>
            <a:r>
              <a:rPr lang="en-US" dirty="0" smtClean="0"/>
              <a:t> </a:t>
            </a:r>
            <a:r>
              <a:rPr lang="en-US" dirty="0" smtClean="0">
                <a:solidFill>
                  <a:srgbClr val="FF0000"/>
                </a:solidFill>
              </a:rPr>
              <a:t>-Percussion </a:t>
            </a:r>
            <a:r>
              <a:rPr lang="en-US" dirty="0">
                <a:solidFill>
                  <a:srgbClr val="FF0000"/>
                </a:solidFill>
              </a:rPr>
              <a:t>drilling, with the use of a pulsed beam.</a:t>
            </a:r>
          </a:p>
          <a:p>
            <a:pPr marL="0" indent="0">
              <a:buNone/>
            </a:pPr>
            <a:endParaRPr lang="en-US" dirty="0"/>
          </a:p>
          <a:p>
            <a:pPr marL="0" indent="0">
              <a:buNone/>
            </a:pPr>
            <a:r>
              <a:rPr lang="en-US" sz="4000" b="1" dirty="0" smtClean="0">
                <a:solidFill>
                  <a:srgbClr val="00B0F0"/>
                </a:solidFill>
              </a:rPr>
              <a:t>-Control </a:t>
            </a:r>
            <a:r>
              <a:rPr lang="en-US" sz="4000" b="1" dirty="0">
                <a:solidFill>
                  <a:srgbClr val="00B0F0"/>
                </a:solidFill>
              </a:rPr>
              <a:t>of the drilling process for a given work piece materials is accomplished through selection </a:t>
            </a:r>
            <a:r>
              <a:rPr lang="en-US" sz="4000" b="1" dirty="0" smtClean="0">
                <a:solidFill>
                  <a:srgbClr val="00B0F0"/>
                </a:solidFill>
              </a:rPr>
              <a:t>of</a:t>
            </a:r>
            <a:r>
              <a:rPr lang="ar-IQ" sz="4000" b="1" dirty="0" smtClean="0">
                <a:solidFill>
                  <a:srgbClr val="00B0F0"/>
                </a:solidFill>
              </a:rPr>
              <a:t>:</a:t>
            </a:r>
            <a:r>
              <a:rPr lang="en-US" sz="4000" b="1" dirty="0" smtClean="0">
                <a:solidFill>
                  <a:srgbClr val="00B0F0"/>
                </a:solidFill>
              </a:rPr>
              <a:t> </a:t>
            </a:r>
            <a:endParaRPr lang="ar-IQ" sz="4000" b="1" dirty="0" smtClean="0">
              <a:solidFill>
                <a:srgbClr val="00B0F0"/>
              </a:solidFill>
            </a:endParaRPr>
          </a:p>
          <a:p>
            <a:pPr marL="0" indent="0">
              <a:buNone/>
            </a:pPr>
            <a:endParaRPr lang="en-US" sz="4000" b="1" dirty="0">
              <a:solidFill>
                <a:srgbClr val="00B0F0"/>
              </a:solidFill>
            </a:endParaRPr>
          </a:p>
          <a:p>
            <a:pPr marL="0" indent="0">
              <a:buNone/>
            </a:pPr>
            <a:r>
              <a:rPr lang="en-US" dirty="0" smtClean="0">
                <a:solidFill>
                  <a:srgbClr val="FF0000"/>
                </a:solidFill>
              </a:rPr>
              <a:t>-Beam </a:t>
            </a:r>
            <a:r>
              <a:rPr lang="en-US" dirty="0">
                <a:solidFill>
                  <a:srgbClr val="FF0000"/>
                </a:solidFill>
              </a:rPr>
              <a:t>power, </a:t>
            </a:r>
            <a:endParaRPr lang="en-US" dirty="0" smtClean="0">
              <a:solidFill>
                <a:srgbClr val="FF0000"/>
              </a:solidFill>
            </a:endParaRPr>
          </a:p>
          <a:p>
            <a:pPr marL="0" indent="0">
              <a:buNone/>
            </a:pPr>
            <a:r>
              <a:rPr lang="en-US" dirty="0" smtClean="0">
                <a:solidFill>
                  <a:srgbClr val="FF0000"/>
                </a:solidFill>
              </a:rPr>
              <a:t>-Drilling time, and.</a:t>
            </a:r>
            <a:endParaRPr lang="ar-IQ" dirty="0" smtClean="0">
              <a:solidFill>
                <a:srgbClr val="FF0000"/>
              </a:solidFill>
            </a:endParaRPr>
          </a:p>
          <a:p>
            <a:pPr marL="0" indent="0">
              <a:buNone/>
            </a:pPr>
            <a:r>
              <a:rPr lang="en-US" dirty="0" smtClean="0">
                <a:solidFill>
                  <a:srgbClr val="FF0000"/>
                </a:solidFill>
              </a:rPr>
              <a:t>-Focal </a:t>
            </a:r>
            <a:r>
              <a:rPr lang="en-US" dirty="0">
                <a:solidFill>
                  <a:srgbClr val="FF0000"/>
                </a:solidFill>
              </a:rPr>
              <a:t>spot </a:t>
            </a:r>
            <a:r>
              <a:rPr lang="en-US" dirty="0" smtClean="0">
                <a:solidFill>
                  <a:srgbClr val="FF0000"/>
                </a:solidFill>
              </a:rPr>
              <a:t>size</a:t>
            </a:r>
            <a:r>
              <a:rPr lang="ar-IQ" dirty="0" smtClean="0">
                <a:solidFill>
                  <a:srgbClr val="FF0000"/>
                </a:solidFill>
              </a:rPr>
              <a:t> </a:t>
            </a:r>
          </a:p>
          <a:p>
            <a:pPr marL="0" indent="0">
              <a:buNone/>
            </a:pPr>
            <a:endParaRPr lang="ar-IQ" dirty="0" smtClean="0">
              <a:solidFill>
                <a:srgbClr val="FF0000"/>
              </a:solidFill>
            </a:endParaRPr>
          </a:p>
          <a:p>
            <a:pPr marL="0" indent="0">
              <a:buNone/>
            </a:pPr>
            <a:endParaRPr lang="ar-IQ" dirty="0">
              <a:solidFill>
                <a:srgbClr val="FF0000"/>
              </a:solidFill>
            </a:endParaRPr>
          </a:p>
          <a:p>
            <a:pPr marL="0" indent="0">
              <a:buNone/>
            </a:pPr>
            <a:endParaRPr lang="ar-IQ" dirty="0" smtClean="0">
              <a:solidFill>
                <a:srgbClr val="FF0000"/>
              </a:solidFill>
            </a:endParaRPr>
          </a:p>
          <a:p>
            <a:pPr marL="0" indent="0">
              <a:buNone/>
            </a:pPr>
            <a:endParaRPr lang="ar-IQ" dirty="0">
              <a:solidFill>
                <a:srgbClr val="FF0000"/>
              </a:solidFill>
            </a:endParaRPr>
          </a:p>
          <a:p>
            <a:pPr marL="0" indent="0">
              <a:buNone/>
            </a:pPr>
            <a:endParaRPr lang="ar-IQ" dirty="0" smtClean="0">
              <a:solidFill>
                <a:srgbClr val="FF0000"/>
              </a:solidFill>
            </a:endParaRPr>
          </a:p>
          <a:p>
            <a:pPr marL="0" indent="0">
              <a:buNone/>
            </a:pPr>
            <a:endParaRPr lang="ar-IQ" dirty="0">
              <a:solidFill>
                <a:srgbClr val="FF0000"/>
              </a:solidFill>
            </a:endParaRPr>
          </a:p>
          <a:p>
            <a:pPr marL="0" indent="0">
              <a:buNone/>
            </a:pPr>
            <a:endParaRPr lang="en-US" dirty="0">
              <a:solidFill>
                <a:srgbClr val="FF0000"/>
              </a:solidFill>
            </a:endParaRPr>
          </a:p>
        </p:txBody>
      </p:sp>
      <p:sp>
        <p:nvSpPr>
          <p:cNvPr id="5" name="Title 1"/>
          <p:cNvSpPr>
            <a:spLocks noGrp="1"/>
          </p:cNvSpPr>
          <p:nvPr>
            <p:ph type="title"/>
          </p:nvPr>
        </p:nvSpPr>
        <p:spPr>
          <a:xfrm>
            <a:off x="304800" y="34636"/>
            <a:ext cx="8229600" cy="838200"/>
          </a:xfrm>
        </p:spPr>
        <p:txBody>
          <a:bodyPr>
            <a:noAutofit/>
          </a:bodyPr>
          <a:lstStyle/>
          <a:p>
            <a:r>
              <a:rPr lang="en-US" b="1" dirty="0" smtClean="0"/>
              <a:t>Laser Hole Drilling Mechanism</a:t>
            </a:r>
            <a:endParaRPr lang="en-US" b="1" dirty="0"/>
          </a:p>
        </p:txBody>
      </p:sp>
    </p:spTree>
    <p:extLst>
      <p:ext uri="{BB962C8B-B14F-4D97-AF65-F5344CB8AC3E}">
        <p14:creationId xmlns:p14="http://schemas.microsoft.com/office/powerpoint/2010/main" val="3888099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458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152400"/>
            <a:ext cx="8229600" cy="1143000"/>
          </a:xfrm>
        </p:spPr>
        <p:txBody>
          <a:bodyPr>
            <a:normAutofit/>
          </a:bodyPr>
          <a:lstStyle/>
          <a:p>
            <a:r>
              <a:rPr lang="en-US" sz="5400" b="1" dirty="0" smtClean="0"/>
              <a:t>Laser Drilling Techniques</a:t>
            </a:r>
            <a:endParaRPr lang="en-US" sz="5400" b="1" dirty="0"/>
          </a:p>
        </p:txBody>
      </p:sp>
    </p:spTree>
    <p:extLst>
      <p:ext uri="{BB962C8B-B14F-4D97-AF65-F5344CB8AC3E}">
        <p14:creationId xmlns:p14="http://schemas.microsoft.com/office/powerpoint/2010/main" val="2040258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838200"/>
          </a:xfrm>
        </p:spPr>
        <p:txBody>
          <a:bodyPr>
            <a:normAutofit fontScale="90000"/>
          </a:bodyPr>
          <a:lstStyle/>
          <a:p>
            <a:r>
              <a:rPr lang="en-US" sz="5400" b="1" dirty="0" smtClean="0"/>
              <a:t>Laser Drilling Techniques</a:t>
            </a:r>
            <a:endParaRPr lang="en-US" sz="5400" b="1" dirty="0"/>
          </a:p>
        </p:txBody>
      </p:sp>
      <p:sp>
        <p:nvSpPr>
          <p:cNvPr id="3" name="Content Placeholder 2"/>
          <p:cNvSpPr>
            <a:spLocks noGrp="1"/>
          </p:cNvSpPr>
          <p:nvPr>
            <p:ph idx="1"/>
          </p:nvPr>
        </p:nvSpPr>
        <p:spPr>
          <a:xfrm>
            <a:off x="76200" y="914400"/>
            <a:ext cx="9067800" cy="5791200"/>
          </a:xfrm>
        </p:spPr>
        <p:txBody>
          <a:bodyPr/>
          <a:lstStyle/>
          <a:p>
            <a:pPr marL="0" indent="0">
              <a:buNone/>
            </a:pPr>
            <a:r>
              <a:rPr lang="en-US" dirty="0">
                <a:solidFill>
                  <a:srgbClr val="FF0000"/>
                </a:solidFill>
              </a:rPr>
              <a:t>-</a:t>
            </a:r>
            <a:r>
              <a:rPr lang="en-US" dirty="0" smtClean="0">
                <a:solidFill>
                  <a:srgbClr val="FF0000"/>
                </a:solidFill>
              </a:rPr>
              <a:t>There </a:t>
            </a:r>
            <a:r>
              <a:rPr lang="en-US" dirty="0">
                <a:solidFill>
                  <a:srgbClr val="FF0000"/>
                </a:solidFill>
              </a:rPr>
              <a:t>are four ways in which a hole can be produced by laser drilling</a:t>
            </a:r>
            <a:r>
              <a:rPr lang="en-US" dirty="0" smtClean="0">
                <a:solidFill>
                  <a:srgbClr val="FF0000"/>
                </a:solidFill>
              </a:rPr>
              <a:t>:    </a:t>
            </a:r>
            <a:r>
              <a:rPr lang="en-US" sz="2400" dirty="0" smtClean="0">
                <a:solidFill>
                  <a:srgbClr val="00B0F0"/>
                </a:solidFill>
              </a:rPr>
              <a:t>1-Single-pulse  drilling,             2-Multipulse </a:t>
            </a:r>
            <a:r>
              <a:rPr lang="en-US" sz="2400" dirty="0">
                <a:solidFill>
                  <a:srgbClr val="00B0F0"/>
                </a:solidFill>
              </a:rPr>
              <a:t>percussion </a:t>
            </a:r>
            <a:r>
              <a:rPr lang="en-US" sz="2400" dirty="0" smtClean="0">
                <a:solidFill>
                  <a:srgbClr val="00B0F0"/>
                </a:solidFill>
              </a:rPr>
              <a:t>drilling,          3-Trepanning   and                    4-Helical </a:t>
            </a:r>
            <a:r>
              <a:rPr lang="en-US" sz="2400" dirty="0">
                <a:solidFill>
                  <a:srgbClr val="00B0F0"/>
                </a:solidFill>
              </a:rPr>
              <a:t>drilling.</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11" t="-4613" r="53311" b="54613"/>
          <a:stretch/>
        </p:blipFill>
        <p:spPr bwMode="auto">
          <a:xfrm>
            <a:off x="9366913" y="381000"/>
            <a:ext cx="4693444"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14" t="1400" r="5134" b="2375"/>
          <a:stretch/>
        </p:blipFill>
        <p:spPr bwMode="auto">
          <a:xfrm>
            <a:off x="304800" y="2743200"/>
            <a:ext cx="833423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696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067800" cy="6248400"/>
          </a:xfrm>
        </p:spPr>
        <p:txBody>
          <a:bodyPr>
            <a:normAutofit fontScale="92500" lnSpcReduction="20000"/>
          </a:bodyPr>
          <a:lstStyle/>
          <a:p>
            <a:pPr marL="0" indent="0">
              <a:buNone/>
            </a:pPr>
            <a:r>
              <a:rPr lang="en-US" sz="3900" b="1" u="sng" dirty="0">
                <a:solidFill>
                  <a:srgbClr val="00B0F0"/>
                </a:solidFill>
              </a:rPr>
              <a:t>-</a:t>
            </a:r>
            <a:r>
              <a:rPr lang="en-US" sz="3900" b="1" u="sng" dirty="0" smtClean="0">
                <a:solidFill>
                  <a:srgbClr val="00B0F0"/>
                </a:solidFill>
              </a:rPr>
              <a:t>Single-Pulse Drilling</a:t>
            </a:r>
            <a:endParaRPr lang="en-US" sz="3900" b="1" dirty="0" smtClean="0">
              <a:solidFill>
                <a:srgbClr val="00B0F0"/>
              </a:solidFill>
            </a:endParaRPr>
          </a:p>
          <a:p>
            <a:pPr marL="0" indent="0">
              <a:buNone/>
            </a:pPr>
            <a:r>
              <a:rPr lang="en-US" dirty="0"/>
              <a:t>-</a:t>
            </a:r>
            <a:r>
              <a:rPr lang="en-US" dirty="0">
                <a:solidFill>
                  <a:srgbClr val="FF0000"/>
                </a:solidFill>
              </a:rPr>
              <a:t>When the target is thin </a:t>
            </a:r>
            <a:r>
              <a:rPr lang="en-US" dirty="0" smtClean="0">
                <a:solidFill>
                  <a:srgbClr val="FF0000"/>
                </a:solidFill>
              </a:rPr>
              <a:t>a </a:t>
            </a:r>
            <a:r>
              <a:rPr lang="en-US" dirty="0">
                <a:solidFill>
                  <a:srgbClr val="FF0000"/>
                </a:solidFill>
              </a:rPr>
              <a:t>single pulse can drill through the material. This is the case for thin film drilling, thin foil drilling, or thin plate hole drilling </a:t>
            </a:r>
          </a:p>
          <a:p>
            <a:pPr marL="0" indent="0">
              <a:buNone/>
            </a:pPr>
            <a:endParaRPr lang="en-US" dirty="0" smtClean="0">
              <a:solidFill>
                <a:srgbClr val="FF0000"/>
              </a:solidFill>
            </a:endParaRPr>
          </a:p>
          <a:p>
            <a:pPr marL="0" indent="0">
              <a:buNone/>
            </a:pPr>
            <a:endParaRPr lang="en-US" dirty="0" smtClean="0">
              <a:solidFill>
                <a:srgbClr val="FF0000"/>
              </a:solidFill>
            </a:endParaRPr>
          </a:p>
          <a:p>
            <a:pPr marL="0" indent="0">
              <a:buNone/>
            </a:pPr>
            <a:r>
              <a:rPr lang="en-US" dirty="0" smtClean="0">
                <a:solidFill>
                  <a:srgbClr val="FF0000"/>
                </a:solidFill>
              </a:rPr>
              <a:t>-The </a:t>
            </a:r>
            <a:r>
              <a:rPr lang="en-US" dirty="0">
                <a:solidFill>
                  <a:srgbClr val="FF0000"/>
                </a:solidFill>
              </a:rPr>
              <a:t>hole diameter produce by this technique can be larger or smaller than the beam diameter and depends on the intensity distribution in the focused laser beam and on the material thickness. </a:t>
            </a:r>
            <a:endParaRPr lang="en-US" dirty="0" smtClean="0">
              <a:solidFill>
                <a:srgbClr val="FF0000"/>
              </a:solidFill>
            </a:endParaRPr>
          </a:p>
          <a:p>
            <a:pPr marL="0" indent="0">
              <a:buNone/>
            </a:pPr>
            <a:endParaRPr lang="en-US" dirty="0">
              <a:solidFill>
                <a:srgbClr val="FF0000"/>
              </a:solidFill>
            </a:endParaRPr>
          </a:p>
          <a:p>
            <a:pPr marL="0" indent="0">
              <a:buNone/>
            </a:pPr>
            <a:r>
              <a:rPr lang="en-US" dirty="0" smtClean="0">
                <a:solidFill>
                  <a:srgbClr val="FF0000"/>
                </a:solidFill>
              </a:rPr>
              <a:t>-The </a:t>
            </a:r>
            <a:r>
              <a:rPr lang="en-US" dirty="0">
                <a:solidFill>
                  <a:srgbClr val="FF0000"/>
                </a:solidFill>
              </a:rPr>
              <a:t>pulse duration in this technique of about 1 </a:t>
            </a:r>
            <a:r>
              <a:rPr lang="en-US" dirty="0" err="1">
                <a:solidFill>
                  <a:srgbClr val="FF0000"/>
                </a:solidFill>
              </a:rPr>
              <a:t>ms</a:t>
            </a:r>
            <a:r>
              <a:rPr lang="en-US" dirty="0">
                <a:solidFill>
                  <a:srgbClr val="FF0000"/>
                </a:solidFill>
              </a:rPr>
              <a:t>, and energy of several Joules, resulting in a peak power of the order of 10–100 </a:t>
            </a:r>
            <a:r>
              <a:rPr lang="en-US" dirty="0" smtClean="0">
                <a:solidFill>
                  <a:srgbClr val="FF0000"/>
                </a:solidFill>
              </a:rPr>
              <a:t>KW</a:t>
            </a:r>
          </a:p>
          <a:p>
            <a:pPr marL="0" indent="0">
              <a:buNone/>
            </a:pPr>
            <a:endParaRPr lang="en-US" dirty="0"/>
          </a:p>
          <a:p>
            <a:pPr marL="0" indent="0">
              <a:buNone/>
            </a:pPr>
            <a:endParaRPr lang="en-US" dirty="0" smtClean="0"/>
          </a:p>
        </p:txBody>
      </p:sp>
      <p:sp>
        <p:nvSpPr>
          <p:cNvPr id="4" name="Title 1"/>
          <p:cNvSpPr>
            <a:spLocks noGrp="1"/>
          </p:cNvSpPr>
          <p:nvPr>
            <p:ph type="title"/>
          </p:nvPr>
        </p:nvSpPr>
        <p:spPr>
          <a:xfrm>
            <a:off x="304800" y="0"/>
            <a:ext cx="8229600" cy="762000"/>
          </a:xfrm>
        </p:spPr>
        <p:txBody>
          <a:bodyPr>
            <a:normAutofit fontScale="90000"/>
          </a:bodyPr>
          <a:lstStyle/>
          <a:p>
            <a:r>
              <a:rPr lang="en-US" sz="5400" b="1" dirty="0" smtClean="0"/>
              <a:t>Laser Drilling Techniques</a:t>
            </a:r>
            <a:endParaRPr lang="en-US" sz="5400" b="1"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07" t="1130" r="78496" b="51900"/>
          <a:stretch/>
        </p:blipFill>
        <p:spPr bwMode="auto">
          <a:xfrm>
            <a:off x="6705600" y="2209800"/>
            <a:ext cx="2122423" cy="1429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0639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019800"/>
          </a:xfrm>
        </p:spPr>
        <p:txBody>
          <a:bodyPr>
            <a:normAutofit fontScale="70000" lnSpcReduction="20000"/>
          </a:bodyPr>
          <a:lstStyle/>
          <a:p>
            <a:pPr marL="0" indent="0">
              <a:buNone/>
            </a:pPr>
            <a:r>
              <a:rPr lang="en-US" b="1" u="sng" dirty="0" smtClean="0">
                <a:solidFill>
                  <a:srgbClr val="00B0F0"/>
                </a:solidFill>
              </a:rPr>
              <a:t>-Multiples </a:t>
            </a:r>
            <a:r>
              <a:rPr lang="en-US" b="1" u="sng" dirty="0">
                <a:solidFill>
                  <a:srgbClr val="00B0F0"/>
                </a:solidFill>
              </a:rPr>
              <a:t>Percussion Drilling </a:t>
            </a:r>
            <a:endParaRPr lang="en-US" dirty="0">
              <a:solidFill>
                <a:srgbClr val="00B0F0"/>
              </a:solidFill>
            </a:endParaRPr>
          </a:p>
          <a:p>
            <a:pPr marL="0" indent="0">
              <a:buNone/>
            </a:pPr>
            <a:r>
              <a:rPr lang="en-US" dirty="0" smtClean="0">
                <a:solidFill>
                  <a:srgbClr val="FF0000"/>
                </a:solidFill>
              </a:rPr>
              <a:t>-In </a:t>
            </a:r>
            <a:r>
              <a:rPr lang="en-US" dirty="0">
                <a:solidFill>
                  <a:srgbClr val="FF0000"/>
                </a:solidFill>
              </a:rPr>
              <a:t>this technique several laser pulses are used to create the hole as in figure </a:t>
            </a:r>
            <a:r>
              <a:rPr lang="en-US" dirty="0" smtClean="0">
                <a:solidFill>
                  <a:srgbClr val="FF0000"/>
                </a:solidFill>
              </a:rPr>
              <a:t>.</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solidFill>
                  <a:srgbClr val="FF0000"/>
                </a:solidFill>
              </a:rPr>
              <a:t>-This </a:t>
            </a:r>
            <a:r>
              <a:rPr lang="en-US" dirty="0">
                <a:solidFill>
                  <a:srgbClr val="FF0000"/>
                </a:solidFill>
              </a:rPr>
              <a:t>technique achieves a larger hole diameter to hole depth ratio (up to 1:100 for through holes and 1:20 for blind holes</a:t>
            </a:r>
            <a:r>
              <a:rPr lang="en-US" dirty="0" smtClean="0">
                <a:solidFill>
                  <a:srgbClr val="FF0000"/>
                </a:solidFill>
              </a:rPr>
              <a:t>).</a:t>
            </a:r>
          </a:p>
          <a:p>
            <a:pPr marL="0" indent="0">
              <a:buNone/>
            </a:pPr>
            <a:endParaRPr lang="en-US" dirty="0"/>
          </a:p>
          <a:p>
            <a:pPr marL="0" indent="0">
              <a:buNone/>
            </a:pPr>
            <a:r>
              <a:rPr lang="en-US" dirty="0" smtClean="0">
                <a:solidFill>
                  <a:srgbClr val="FF0000"/>
                </a:solidFill>
              </a:rPr>
              <a:t>-The </a:t>
            </a:r>
            <a:r>
              <a:rPr lang="en-US" dirty="0">
                <a:solidFill>
                  <a:srgbClr val="FF0000"/>
                </a:solidFill>
              </a:rPr>
              <a:t>series of pulses used reduces the production rate. Typical pulse duration ranges from about </a:t>
            </a:r>
            <a:endParaRPr lang="en-US" dirty="0" smtClean="0">
              <a:solidFill>
                <a:srgbClr val="FF0000"/>
              </a:solidFill>
            </a:endParaRPr>
          </a:p>
          <a:p>
            <a:pPr marL="0" indent="0">
              <a:buNone/>
            </a:pPr>
            <a:r>
              <a:rPr lang="en-US" dirty="0" smtClean="0">
                <a:solidFill>
                  <a:srgbClr val="FF0000"/>
                </a:solidFill>
              </a:rPr>
              <a:t>10</a:t>
            </a:r>
            <a:r>
              <a:rPr lang="en-US" baseline="30000" dirty="0" smtClean="0">
                <a:solidFill>
                  <a:srgbClr val="FF0000"/>
                </a:solidFill>
              </a:rPr>
              <a:t>-13</a:t>
            </a:r>
            <a:r>
              <a:rPr lang="en-US" dirty="0" smtClean="0">
                <a:solidFill>
                  <a:srgbClr val="FF0000"/>
                </a:solidFill>
              </a:rPr>
              <a:t>   </a:t>
            </a:r>
            <a:r>
              <a:rPr lang="en-US" dirty="0">
                <a:solidFill>
                  <a:srgbClr val="FF0000"/>
                </a:solidFill>
              </a:rPr>
              <a:t>to  </a:t>
            </a:r>
            <a:r>
              <a:rPr lang="en-US" dirty="0" smtClean="0">
                <a:solidFill>
                  <a:srgbClr val="FF0000"/>
                </a:solidFill>
              </a:rPr>
              <a:t> 10 </a:t>
            </a:r>
            <a:r>
              <a:rPr lang="en-US" baseline="30000" dirty="0">
                <a:solidFill>
                  <a:srgbClr val="FF0000"/>
                </a:solidFill>
              </a:rPr>
              <a:t>-</a:t>
            </a:r>
            <a:r>
              <a:rPr lang="en-US" baseline="30000" dirty="0" smtClean="0">
                <a:solidFill>
                  <a:srgbClr val="FF0000"/>
                </a:solidFill>
              </a:rPr>
              <a:t>3 </a:t>
            </a:r>
            <a:r>
              <a:rPr lang="en-US" dirty="0" smtClean="0">
                <a:solidFill>
                  <a:srgbClr val="FF0000"/>
                </a:solidFill>
              </a:rPr>
              <a:t>   S</a:t>
            </a:r>
          </a:p>
          <a:p>
            <a:pPr marL="0" indent="0">
              <a:buNone/>
            </a:pPr>
            <a:endParaRPr lang="en-US" dirty="0" smtClean="0">
              <a:solidFill>
                <a:srgbClr val="FF0000"/>
              </a:solidFill>
            </a:endParaRPr>
          </a:p>
          <a:p>
            <a:pPr marL="0" indent="0">
              <a:buNone/>
            </a:pPr>
            <a:r>
              <a:rPr lang="en-US" dirty="0" smtClean="0">
                <a:solidFill>
                  <a:srgbClr val="FF0000"/>
                </a:solidFill>
              </a:rPr>
              <a:t>-</a:t>
            </a:r>
            <a:r>
              <a:rPr lang="en-US" dirty="0">
                <a:solidFill>
                  <a:srgbClr val="FF0000"/>
                </a:solidFill>
              </a:rPr>
              <a:t>Percussion drilling is commonly used in cooling hole drilling of aircraft engines</a:t>
            </a:r>
            <a:r>
              <a:rPr lang="en-US" dirty="0" smtClean="0">
                <a:solidFill>
                  <a:srgbClr val="FF0000"/>
                </a:solidFill>
              </a:rPr>
              <a:t>.</a:t>
            </a:r>
          </a:p>
          <a:p>
            <a:pPr marL="0" indent="0">
              <a:buNone/>
            </a:pPr>
            <a:r>
              <a:rPr lang="en-US" dirty="0" smtClean="0">
                <a:solidFill>
                  <a:srgbClr val="FF0000"/>
                </a:solidFill>
              </a:rPr>
              <a:t> </a:t>
            </a:r>
          </a:p>
          <a:p>
            <a:pPr marL="0" indent="0">
              <a:buNone/>
            </a:pPr>
            <a:r>
              <a:rPr lang="en-US" dirty="0" smtClean="0">
                <a:solidFill>
                  <a:srgbClr val="FF0000"/>
                </a:solidFill>
              </a:rPr>
              <a:t>-Using </a:t>
            </a:r>
            <a:r>
              <a:rPr lang="en-US" dirty="0">
                <a:solidFill>
                  <a:srgbClr val="FF0000"/>
                </a:solidFill>
              </a:rPr>
              <a:t>single pulse drilling or percussion drilling, thousands of small holes can be drilled in a short period compared to mechanical drilling and EDM drilling </a:t>
            </a:r>
          </a:p>
        </p:txBody>
      </p:sp>
      <p:sp>
        <p:nvSpPr>
          <p:cNvPr id="4" name="Title 1"/>
          <p:cNvSpPr>
            <a:spLocks noGrp="1"/>
          </p:cNvSpPr>
          <p:nvPr>
            <p:ph type="title"/>
          </p:nvPr>
        </p:nvSpPr>
        <p:spPr>
          <a:xfrm>
            <a:off x="381000" y="31845"/>
            <a:ext cx="8229600" cy="487362"/>
          </a:xfrm>
        </p:spPr>
        <p:txBody>
          <a:bodyPr>
            <a:normAutofit fontScale="90000"/>
          </a:bodyPr>
          <a:lstStyle/>
          <a:p>
            <a:r>
              <a:rPr lang="en-US" sz="5400" b="1" dirty="0" smtClean="0"/>
              <a:t>Laser Drilling Techniques</a:t>
            </a:r>
            <a:endParaRPr lang="en-US" sz="5400" b="1"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647" t="-4613" r="53311" b="54613"/>
          <a:stretch/>
        </p:blipFill>
        <p:spPr bwMode="auto">
          <a:xfrm>
            <a:off x="6400799" y="1219200"/>
            <a:ext cx="188131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9055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839200" cy="5791200"/>
          </a:xfrm>
        </p:spPr>
        <p:txBody>
          <a:bodyPr>
            <a:normAutofit fontScale="77500" lnSpcReduction="20000"/>
          </a:bodyPr>
          <a:lstStyle/>
          <a:p>
            <a:pPr marL="0" indent="0">
              <a:buNone/>
            </a:pPr>
            <a:r>
              <a:rPr lang="en-US" b="1" u="sng" dirty="0" smtClean="0">
                <a:solidFill>
                  <a:srgbClr val="00B0F0"/>
                </a:solidFill>
              </a:rPr>
              <a:t>-Trepanning Drilling</a:t>
            </a:r>
            <a:endParaRPr lang="en-US" dirty="0">
              <a:solidFill>
                <a:srgbClr val="00B0F0"/>
              </a:solidFill>
            </a:endParaRPr>
          </a:p>
          <a:p>
            <a:pPr marL="0" indent="0">
              <a:buNone/>
            </a:pPr>
            <a:r>
              <a:rPr lang="en-US" dirty="0">
                <a:solidFill>
                  <a:srgbClr val="00B0F0"/>
                </a:solidFill>
              </a:rPr>
              <a:t>-</a:t>
            </a:r>
            <a:r>
              <a:rPr lang="en-US" dirty="0" smtClean="0">
                <a:solidFill>
                  <a:srgbClr val="FF0000"/>
                </a:solidFill>
              </a:rPr>
              <a:t>Trepanning </a:t>
            </a:r>
            <a:r>
              <a:rPr lang="en-US" dirty="0">
                <a:solidFill>
                  <a:srgbClr val="FF0000"/>
                </a:solidFill>
              </a:rPr>
              <a:t>involves cutting out the hole by performing a relative motion (circular or noncircular) between the laser beam and the work piece (cutting around edge of the hole) as in figure </a:t>
            </a:r>
            <a:endParaRPr lang="en-US" dirty="0" smtClean="0">
              <a:solidFill>
                <a:srgbClr val="FF0000"/>
              </a:solidFill>
            </a:endParaRPr>
          </a:p>
          <a:p>
            <a:pPr marL="0" indent="0">
              <a:buNone/>
            </a:pPr>
            <a:endParaRPr lang="en-US" dirty="0" smtClean="0">
              <a:solidFill>
                <a:srgbClr val="FF0000"/>
              </a:solidFill>
            </a:endParaRPr>
          </a:p>
          <a:p>
            <a:pPr marL="0" indent="0">
              <a:buNone/>
            </a:pPr>
            <a:r>
              <a:rPr lang="en-US" sz="3100" b="1" i="1" dirty="0">
                <a:solidFill>
                  <a:srgbClr val="00B0F0"/>
                </a:solidFill>
              </a:rPr>
              <a:t>-Low energy (compared to single shot pulses),</a:t>
            </a:r>
          </a:p>
          <a:p>
            <a:pPr marL="0" indent="0">
              <a:buNone/>
            </a:pPr>
            <a:r>
              <a:rPr lang="en-US" sz="3100" b="1" i="1" dirty="0">
                <a:solidFill>
                  <a:srgbClr val="00B0F0"/>
                </a:solidFill>
              </a:rPr>
              <a:t> deeper holes, more precise holes</a:t>
            </a:r>
          </a:p>
          <a:p>
            <a:endParaRPr lang="en-US" sz="3100" b="1" i="1" dirty="0">
              <a:solidFill>
                <a:srgbClr val="00B0F0"/>
              </a:solidFill>
            </a:endParaRPr>
          </a:p>
          <a:p>
            <a:pPr marL="0" indent="0">
              <a:buNone/>
            </a:pPr>
            <a:endParaRPr lang="en-US" b="1" i="1" dirty="0">
              <a:solidFill>
                <a:srgbClr val="00B0F0"/>
              </a:solidFill>
            </a:endParaRPr>
          </a:p>
          <a:p>
            <a:endParaRPr lang="en-US" dirty="0" smtClean="0">
              <a:solidFill>
                <a:srgbClr val="FF0000"/>
              </a:solidFill>
            </a:endParaRPr>
          </a:p>
          <a:p>
            <a:pPr marL="0" indent="0">
              <a:buNone/>
            </a:pPr>
            <a:r>
              <a:rPr lang="en-US" dirty="0" smtClean="0">
                <a:solidFill>
                  <a:srgbClr val="FF0000"/>
                </a:solidFill>
              </a:rPr>
              <a:t>-This </a:t>
            </a:r>
            <a:r>
              <a:rPr lang="en-US" dirty="0">
                <a:solidFill>
                  <a:srgbClr val="FF0000"/>
                </a:solidFill>
              </a:rPr>
              <a:t>technique can drill holes only with a diameter larger than the laser beam diameter with improved hole quality and repeatability</a:t>
            </a:r>
            <a:r>
              <a:rPr lang="en-US" dirty="0" smtClean="0">
                <a:solidFill>
                  <a:srgbClr val="FF0000"/>
                </a:solidFill>
              </a:rPr>
              <a:t>.</a:t>
            </a:r>
          </a:p>
          <a:p>
            <a:pPr marL="0" indent="0">
              <a:buNone/>
            </a:pPr>
            <a:endParaRPr lang="en-US" dirty="0">
              <a:solidFill>
                <a:srgbClr val="FF0000"/>
              </a:solidFill>
            </a:endParaRPr>
          </a:p>
          <a:p>
            <a:pPr marL="0" indent="0">
              <a:buNone/>
            </a:pPr>
            <a:r>
              <a:rPr lang="en-US" dirty="0" smtClean="0">
                <a:solidFill>
                  <a:srgbClr val="FF0000"/>
                </a:solidFill>
              </a:rPr>
              <a:t>- The </a:t>
            </a:r>
            <a:r>
              <a:rPr lang="en-US" dirty="0">
                <a:solidFill>
                  <a:srgbClr val="FF0000"/>
                </a:solidFill>
              </a:rPr>
              <a:t>process is time consuming, typically requiring about 1 s for producing a hole. Holes drilled by this method are often limited to depths less than 12 mm</a:t>
            </a:r>
            <a:r>
              <a:rPr lang="en-US" b="1" dirty="0">
                <a:solidFill>
                  <a:srgbClr val="FF0000"/>
                </a:solidFill>
              </a:rPr>
              <a:t> </a:t>
            </a:r>
            <a:endParaRPr lang="en-US" dirty="0">
              <a:solidFill>
                <a:srgbClr val="FF0000"/>
              </a:solidFill>
            </a:endParaRPr>
          </a:p>
        </p:txBody>
      </p:sp>
      <p:sp>
        <p:nvSpPr>
          <p:cNvPr id="4" name="Title 1"/>
          <p:cNvSpPr>
            <a:spLocks noGrp="1"/>
          </p:cNvSpPr>
          <p:nvPr>
            <p:ph type="title"/>
          </p:nvPr>
        </p:nvSpPr>
        <p:spPr>
          <a:xfrm>
            <a:off x="457200" y="0"/>
            <a:ext cx="8229600" cy="792162"/>
          </a:xfrm>
        </p:spPr>
        <p:txBody>
          <a:bodyPr>
            <a:normAutofit fontScale="90000"/>
          </a:bodyPr>
          <a:lstStyle/>
          <a:p>
            <a:r>
              <a:rPr lang="en-US" sz="5400" b="1" dirty="0" smtClean="0"/>
              <a:t>Laser Drilling Techniques</a:t>
            </a:r>
            <a:endParaRPr lang="en-US" sz="5400" b="1"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166" t="2774" r="26758" b="52835"/>
          <a:stretch/>
        </p:blipFill>
        <p:spPr bwMode="auto">
          <a:xfrm>
            <a:off x="5562600" y="2202873"/>
            <a:ext cx="3048000" cy="186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741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915400" cy="5257800"/>
          </a:xfrm>
        </p:spPr>
        <p:txBody>
          <a:bodyPr>
            <a:normAutofit fontScale="92500" lnSpcReduction="10000"/>
          </a:bodyPr>
          <a:lstStyle/>
          <a:p>
            <a:pPr marL="0" indent="0">
              <a:buNone/>
            </a:pPr>
            <a:r>
              <a:rPr lang="en-US" sz="3600" b="1" u="sng" dirty="0" smtClean="0">
                <a:solidFill>
                  <a:srgbClr val="00B0F0"/>
                </a:solidFill>
              </a:rPr>
              <a:t>-Helical </a:t>
            </a:r>
            <a:r>
              <a:rPr lang="en-US" sz="3600" b="1" u="sng" dirty="0">
                <a:solidFill>
                  <a:srgbClr val="00B0F0"/>
                </a:solidFill>
              </a:rPr>
              <a:t>drilling</a:t>
            </a:r>
            <a:r>
              <a:rPr lang="en-US" dirty="0" smtClean="0"/>
              <a:t>,</a:t>
            </a:r>
          </a:p>
          <a:p>
            <a:pPr marL="0" indent="0">
              <a:buNone/>
            </a:pPr>
            <a:r>
              <a:rPr lang="en-US" dirty="0">
                <a:solidFill>
                  <a:srgbClr val="FF0000"/>
                </a:solidFill>
              </a:rPr>
              <a:t>-</a:t>
            </a:r>
            <a:r>
              <a:rPr lang="en-US" dirty="0" smtClean="0">
                <a:solidFill>
                  <a:srgbClr val="FF0000"/>
                </a:solidFill>
              </a:rPr>
              <a:t>In this method the </a:t>
            </a:r>
            <a:r>
              <a:rPr lang="en-US" dirty="0">
                <a:solidFill>
                  <a:srgbClr val="FF0000"/>
                </a:solidFill>
              </a:rPr>
              <a:t>laser beam performs a circular movement with a defined diameter on the surface of the work piece as in figure </a:t>
            </a:r>
            <a:endParaRPr lang="en-US" dirty="0" smtClean="0">
              <a:solidFill>
                <a:srgbClr val="FF0000"/>
              </a:solidFill>
            </a:endParaRPr>
          </a:p>
          <a:p>
            <a:pPr marL="0" indent="0">
              <a:buNone/>
            </a:pPr>
            <a:endParaRPr lang="en-US" dirty="0" smtClean="0">
              <a:solidFill>
                <a:srgbClr val="FF0000"/>
              </a:solidFill>
            </a:endParaRPr>
          </a:p>
          <a:p>
            <a:pPr marL="0" indent="0">
              <a:buNone/>
            </a:pPr>
            <a:endParaRPr lang="en-US" dirty="0">
              <a:solidFill>
                <a:srgbClr val="FF0000"/>
              </a:solidFill>
            </a:endParaRPr>
          </a:p>
          <a:p>
            <a:pPr marL="0" indent="0">
              <a:buNone/>
            </a:pPr>
            <a:endParaRPr lang="en-US" dirty="0" smtClean="0">
              <a:solidFill>
                <a:srgbClr val="FF0000"/>
              </a:solidFill>
            </a:endParaRPr>
          </a:p>
          <a:p>
            <a:pPr marL="0" indent="0">
              <a:buNone/>
            </a:pPr>
            <a:endParaRPr lang="en-US" dirty="0">
              <a:solidFill>
                <a:srgbClr val="FF0000"/>
              </a:solidFill>
            </a:endParaRPr>
          </a:p>
          <a:p>
            <a:pPr marL="0" indent="0">
              <a:buNone/>
            </a:pPr>
            <a:r>
              <a:rPr lang="en-US" dirty="0" smtClean="0">
                <a:solidFill>
                  <a:srgbClr val="FF0000"/>
                </a:solidFill>
              </a:rPr>
              <a:t>-As </a:t>
            </a:r>
            <a:r>
              <a:rPr lang="en-US" dirty="0">
                <a:solidFill>
                  <a:srgbClr val="FF0000"/>
                </a:solidFill>
              </a:rPr>
              <a:t>material is removed by each pulse, the beam works its way through the material on a helical path. In this technique, the beam is rotated in itself. </a:t>
            </a:r>
          </a:p>
        </p:txBody>
      </p:sp>
      <p:sp>
        <p:nvSpPr>
          <p:cNvPr id="4" name="Title 1"/>
          <p:cNvSpPr>
            <a:spLocks noGrp="1"/>
          </p:cNvSpPr>
          <p:nvPr>
            <p:ph type="title"/>
          </p:nvPr>
        </p:nvSpPr>
        <p:spPr>
          <a:xfrm>
            <a:off x="457200" y="0"/>
            <a:ext cx="8229600" cy="685800"/>
          </a:xfrm>
        </p:spPr>
        <p:txBody>
          <a:bodyPr>
            <a:normAutofit fontScale="90000"/>
          </a:bodyPr>
          <a:lstStyle/>
          <a:p>
            <a:r>
              <a:rPr lang="en-US" sz="5400" b="1" dirty="0" smtClean="0"/>
              <a:t>Laser Drilling Techniques</a:t>
            </a:r>
            <a:endParaRPr lang="en-US" sz="5400" b="1"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218" r="2553" b="55234"/>
          <a:stretch/>
        </p:blipFill>
        <p:spPr bwMode="auto">
          <a:xfrm>
            <a:off x="4597730" y="2133600"/>
            <a:ext cx="3100450" cy="247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1920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fontScale="90000"/>
          </a:bodyPr>
          <a:lstStyle/>
          <a:p>
            <a:r>
              <a:rPr lang="en-US" sz="6600" b="1" dirty="0" smtClean="0"/>
              <a:t>Laser Hole Drilling Videos </a:t>
            </a:r>
            <a:endParaRPr lang="en-US" sz="6600" dirty="0"/>
          </a:p>
        </p:txBody>
      </p:sp>
      <p:sp>
        <p:nvSpPr>
          <p:cNvPr id="3" name="Content Placeholder 2"/>
          <p:cNvSpPr>
            <a:spLocks noGrp="1"/>
          </p:cNvSpPr>
          <p:nvPr>
            <p:ph idx="1"/>
          </p:nvPr>
        </p:nvSpPr>
        <p:spPr>
          <a:xfrm>
            <a:off x="457200" y="1600201"/>
            <a:ext cx="8229600" cy="1143000"/>
          </a:xfrm>
        </p:spPr>
        <p:txBody>
          <a:bodyPr/>
          <a:lstStyle/>
          <a:p>
            <a:pPr marL="0" indent="0">
              <a:buNone/>
            </a:pPr>
            <a:r>
              <a:rPr lang="en-US" dirty="0" smtClean="0">
                <a:hlinkClick r:id="rId2"/>
              </a:rPr>
              <a:t>https</a:t>
            </a:r>
            <a:r>
              <a:rPr lang="en-US" dirty="0">
                <a:hlinkClick r:id="rId2"/>
              </a:rPr>
              <a:t>://www.youtube.com/watch?v=_</a:t>
            </a:r>
            <a:r>
              <a:rPr lang="en-US" dirty="0" smtClean="0">
                <a:hlinkClick r:id="rId2"/>
              </a:rPr>
              <a:t>HQH0_JP0dw</a:t>
            </a:r>
            <a:endParaRPr lang="en-US" dirty="0"/>
          </a:p>
        </p:txBody>
      </p:sp>
      <p:sp>
        <p:nvSpPr>
          <p:cNvPr id="5" name="Rectangle 4"/>
          <p:cNvSpPr/>
          <p:nvPr/>
        </p:nvSpPr>
        <p:spPr>
          <a:xfrm>
            <a:off x="457200" y="3099980"/>
            <a:ext cx="7543800" cy="369332"/>
          </a:xfrm>
          <a:prstGeom prst="rect">
            <a:avLst/>
          </a:prstGeom>
        </p:spPr>
        <p:txBody>
          <a:bodyPr wrap="square">
            <a:spAutoFit/>
          </a:bodyPr>
          <a:lstStyle/>
          <a:p>
            <a:r>
              <a:rPr lang="en-US" dirty="0">
                <a:hlinkClick r:id="rId3"/>
              </a:rPr>
              <a:t>https://www.youtube.com/watch?v=voNCAzTuS40</a:t>
            </a:r>
            <a:endParaRPr lang="en-US" dirty="0"/>
          </a:p>
        </p:txBody>
      </p:sp>
      <p:sp>
        <p:nvSpPr>
          <p:cNvPr id="6" name="Rectangle 5"/>
          <p:cNvSpPr/>
          <p:nvPr/>
        </p:nvSpPr>
        <p:spPr>
          <a:xfrm>
            <a:off x="457200" y="4487839"/>
            <a:ext cx="6705600" cy="369332"/>
          </a:xfrm>
          <a:prstGeom prst="rect">
            <a:avLst/>
          </a:prstGeom>
        </p:spPr>
        <p:txBody>
          <a:bodyPr wrap="square">
            <a:spAutoFit/>
          </a:bodyPr>
          <a:lstStyle/>
          <a:p>
            <a:r>
              <a:rPr lang="en-US" dirty="0">
                <a:hlinkClick r:id="rId4"/>
              </a:rPr>
              <a:t>https://www.youtube.com/watch?v=wUQhaHVdYxE</a:t>
            </a:r>
            <a:endParaRPr lang="en-US" dirty="0"/>
          </a:p>
        </p:txBody>
      </p:sp>
    </p:spTree>
    <p:extLst>
      <p:ext uri="{BB962C8B-B14F-4D97-AF65-F5344CB8AC3E}">
        <p14:creationId xmlns:p14="http://schemas.microsoft.com/office/powerpoint/2010/main" val="2951927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0167"/>
            <a:ext cx="8229600" cy="809767"/>
          </a:xfrm>
        </p:spPr>
        <p:txBody>
          <a:bodyPr>
            <a:normAutofit fontScale="90000"/>
          </a:bodyPr>
          <a:lstStyle/>
          <a:p>
            <a:r>
              <a:rPr lang="en-US" b="1" dirty="0"/>
              <a:t>Hole Characteristics of Laser Drilling</a:t>
            </a:r>
            <a:endParaRPr lang="en-US" dirty="0"/>
          </a:p>
        </p:txBody>
      </p:sp>
      <p:sp>
        <p:nvSpPr>
          <p:cNvPr id="3" name="Content Placeholder 2"/>
          <p:cNvSpPr>
            <a:spLocks noGrp="1"/>
          </p:cNvSpPr>
          <p:nvPr>
            <p:ph idx="1"/>
          </p:nvPr>
        </p:nvSpPr>
        <p:spPr>
          <a:xfrm>
            <a:off x="152400" y="533400"/>
            <a:ext cx="8922322" cy="6324600"/>
          </a:xfrm>
        </p:spPr>
        <p:txBody>
          <a:bodyPr>
            <a:normAutofit/>
          </a:bodyPr>
          <a:lstStyle/>
          <a:p>
            <a:pPr marL="0" indent="0">
              <a:buNone/>
            </a:pPr>
            <a:r>
              <a:rPr lang="en-US" b="1" u="sng" dirty="0" smtClean="0">
                <a:solidFill>
                  <a:srgbClr val="00B0F0"/>
                </a:solidFill>
              </a:rPr>
              <a:t>-1.</a:t>
            </a:r>
            <a:r>
              <a:rPr lang="en-US" sz="2400" b="1" u="sng" dirty="0" smtClean="0">
                <a:solidFill>
                  <a:srgbClr val="00B0F0"/>
                </a:solidFill>
              </a:rPr>
              <a:t>Taper </a:t>
            </a:r>
            <a:r>
              <a:rPr lang="en-US" sz="2400" b="1" u="sng" dirty="0">
                <a:solidFill>
                  <a:srgbClr val="00B0F0"/>
                </a:solidFill>
              </a:rPr>
              <a:t>of the laser drilled hole </a:t>
            </a:r>
            <a:r>
              <a:rPr lang="en-US" sz="2400" dirty="0">
                <a:solidFill>
                  <a:srgbClr val="FF0000"/>
                </a:solidFill>
              </a:rPr>
              <a:t>is </a:t>
            </a:r>
            <a:r>
              <a:rPr lang="en-US" sz="2400" dirty="0" smtClean="0">
                <a:solidFill>
                  <a:srgbClr val="FF0000"/>
                </a:solidFill>
              </a:rPr>
              <a:t>the difference </a:t>
            </a:r>
            <a:r>
              <a:rPr lang="en-US" sz="2400" dirty="0">
                <a:solidFill>
                  <a:srgbClr val="FF0000"/>
                </a:solidFill>
              </a:rPr>
              <a:t>between the two diameters of the samples, diameter at entry (Dent) and diameter at exit (</a:t>
            </a:r>
            <a:r>
              <a:rPr lang="en-US" sz="2400" dirty="0" err="1">
                <a:solidFill>
                  <a:srgbClr val="FF0000"/>
                </a:solidFill>
              </a:rPr>
              <a:t>Dexit</a:t>
            </a:r>
            <a:r>
              <a:rPr lang="en-US" sz="2400" dirty="0" smtClean="0">
                <a:solidFill>
                  <a:srgbClr val="FF0000"/>
                </a:solidFill>
              </a:rPr>
              <a:t>)</a:t>
            </a:r>
            <a:r>
              <a:rPr lang="en-US" sz="2400" dirty="0">
                <a:solidFill>
                  <a:srgbClr val="FF0000"/>
                </a:solidFill>
              </a:rPr>
              <a:t> </a:t>
            </a:r>
            <a:r>
              <a:rPr lang="en-US" sz="2400" dirty="0" smtClean="0">
                <a:solidFill>
                  <a:srgbClr val="FF0000"/>
                </a:solidFill>
              </a:rPr>
              <a:t>as  observed in Fig. below and calculated </a:t>
            </a:r>
            <a:r>
              <a:rPr lang="en-US" sz="2400" dirty="0">
                <a:solidFill>
                  <a:srgbClr val="FF0000"/>
                </a:solidFill>
              </a:rPr>
              <a:t>by </a:t>
            </a:r>
            <a:r>
              <a:rPr lang="en-US" sz="2400" dirty="0" smtClean="0">
                <a:solidFill>
                  <a:srgbClr val="FF0000"/>
                </a:solidFill>
              </a:rPr>
              <a:t>the following equation:</a:t>
            </a:r>
          </a:p>
          <a:p>
            <a:pPr marL="0" indent="0">
              <a:buNone/>
            </a:pPr>
            <a:endParaRPr lang="en-US" sz="2400" dirty="0">
              <a:solidFill>
                <a:srgbClr val="FF0000"/>
              </a:solidFill>
            </a:endParaRPr>
          </a:p>
          <a:p>
            <a:pPr marL="0" indent="0">
              <a:buNone/>
            </a:pPr>
            <a:endParaRPr lang="en-US" sz="2400" dirty="0" smtClean="0">
              <a:solidFill>
                <a:srgbClr val="FF0000"/>
              </a:solidFill>
            </a:endParaRPr>
          </a:p>
          <a:p>
            <a:pPr marL="0" indent="0">
              <a:buNone/>
            </a:pPr>
            <a:endParaRPr lang="en-US" sz="2400" dirty="0" smtClean="0">
              <a:solidFill>
                <a:srgbClr val="FF0000"/>
              </a:solidFill>
            </a:endParaRPr>
          </a:p>
          <a:p>
            <a:pPr marL="0" indent="0">
              <a:buNone/>
            </a:pPr>
            <a:endParaRPr lang="en-US" sz="2400" dirty="0">
              <a:solidFill>
                <a:srgbClr val="FF0000"/>
              </a:solidFill>
            </a:endParaRPr>
          </a:p>
          <a:p>
            <a:pPr marL="0" indent="0">
              <a:buNone/>
            </a:pPr>
            <a:r>
              <a:rPr lang="en-US" sz="2400" u="sng" dirty="0" smtClean="0">
                <a:solidFill>
                  <a:srgbClr val="00B0F0"/>
                </a:solidFill>
              </a:rPr>
              <a:t>-</a:t>
            </a:r>
            <a:r>
              <a:rPr lang="en-US" sz="2400" b="1" u="sng" dirty="0" smtClean="0">
                <a:solidFill>
                  <a:srgbClr val="00B0F0"/>
                </a:solidFill>
              </a:rPr>
              <a:t>Due to convergence nature  of the</a:t>
            </a:r>
          </a:p>
          <a:p>
            <a:pPr marL="0" indent="0">
              <a:buNone/>
            </a:pPr>
            <a:r>
              <a:rPr lang="en-US" sz="2400" b="1" u="sng" dirty="0" smtClean="0">
                <a:solidFill>
                  <a:srgbClr val="00B0F0"/>
                </a:solidFill>
              </a:rPr>
              <a:t>focused   laser beam we have two </a:t>
            </a:r>
          </a:p>
          <a:p>
            <a:pPr marL="0" indent="0">
              <a:buNone/>
            </a:pPr>
            <a:r>
              <a:rPr lang="en-US" sz="2400" b="1" u="sng" dirty="0" smtClean="0">
                <a:solidFill>
                  <a:srgbClr val="00B0F0"/>
                </a:solidFill>
              </a:rPr>
              <a:t>different diameters for the drilled</a:t>
            </a:r>
          </a:p>
          <a:p>
            <a:pPr marL="0" indent="0">
              <a:buNone/>
            </a:pPr>
            <a:r>
              <a:rPr lang="en-US" sz="2400" b="1" u="sng" dirty="0" smtClean="0">
                <a:solidFill>
                  <a:srgbClr val="00B0F0"/>
                </a:solidFill>
              </a:rPr>
              <a:t> hole on the </a:t>
            </a:r>
            <a:r>
              <a:rPr lang="en-US" sz="2400" b="1" u="sng" dirty="0">
                <a:solidFill>
                  <a:srgbClr val="00B0F0"/>
                </a:solidFill>
              </a:rPr>
              <a:t>target. </a:t>
            </a:r>
            <a:endParaRPr lang="en-US" sz="2400" b="1" u="sng" dirty="0" smtClean="0">
              <a:solidFill>
                <a:srgbClr val="00B0F0"/>
              </a:solidFill>
            </a:endParaRPr>
          </a:p>
          <a:p>
            <a:pPr marL="0" indent="0">
              <a:buNone/>
            </a:pPr>
            <a:r>
              <a:rPr lang="en-US" sz="2400" b="1" u="sng" dirty="0" smtClean="0">
                <a:solidFill>
                  <a:srgbClr val="00B0F0"/>
                </a:solidFill>
              </a:rPr>
              <a:t>t </a:t>
            </a:r>
            <a:r>
              <a:rPr lang="en-US" sz="2400" b="1" u="sng" dirty="0">
                <a:solidFill>
                  <a:srgbClr val="00B0F0"/>
                </a:solidFill>
              </a:rPr>
              <a:t>is the thickness of the </a:t>
            </a:r>
            <a:r>
              <a:rPr lang="en-US" sz="2400" b="1" u="sng" dirty="0" smtClean="0">
                <a:solidFill>
                  <a:srgbClr val="00B0F0"/>
                </a:solidFill>
              </a:rPr>
              <a:t>target.</a:t>
            </a:r>
            <a:endParaRPr lang="en-US" b="1" u="sng" dirty="0">
              <a:solidFill>
                <a:srgbClr val="00B0F0"/>
              </a:solidFill>
            </a:endParaRPr>
          </a:p>
        </p:txBody>
      </p:sp>
      <p:pic>
        <p:nvPicPr>
          <p:cNvPr id="12290" name="Picture 2"/>
          <p:cNvPicPr>
            <a:picLocks noChangeAspect="1" noChangeArrowheads="1"/>
          </p:cNvPicPr>
          <p:nvPr/>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l="5285" t="48715" r="45941" b="3477"/>
          <a:stretch/>
        </p:blipFill>
        <p:spPr bwMode="auto">
          <a:xfrm>
            <a:off x="5136676" y="5388548"/>
            <a:ext cx="2750024" cy="137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46443"/>
            <a:ext cx="3352800" cy="1481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noChangeArrowheads="1"/>
          </p:cNvPicPr>
          <p:nvPr/>
        </p:nvPicPr>
        <p:blipFill rotWithShape="1">
          <a:blip r:embed="rId4">
            <a:duotone>
              <a:prstClr val="black"/>
              <a:schemeClr val="accent6">
                <a:tint val="45000"/>
                <a:satMod val="400000"/>
              </a:schemeClr>
            </a:duotone>
            <a:extLst>
              <a:ext uri="{28A0092B-C50C-407E-A947-70E740481C1C}">
                <a14:useLocalDpi xmlns:a14="http://schemas.microsoft.com/office/drawing/2010/main" val="0"/>
              </a:ext>
            </a:extLst>
          </a:blip>
          <a:srcRect r="36410" b="13310"/>
          <a:stretch/>
        </p:blipFill>
        <p:spPr bwMode="auto">
          <a:xfrm>
            <a:off x="4876800" y="1924599"/>
            <a:ext cx="3009900" cy="3028401"/>
          </a:xfrm>
          <a:prstGeom prst="rect">
            <a:avLst/>
          </a:prstGeom>
          <a:noFill/>
          <a:ln>
            <a:noFill/>
          </a:ln>
          <a:scene3d>
            <a:camera prst="orthographicFront">
              <a:rot lat="0" lon="0" rev="1620000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676901" y="2077111"/>
            <a:ext cx="2057399" cy="369332"/>
          </a:xfrm>
          <a:prstGeom prst="rect">
            <a:avLst/>
          </a:prstGeom>
          <a:noFill/>
        </p:spPr>
        <p:txBody>
          <a:bodyPr wrap="square" rtlCol="0">
            <a:spAutoFit/>
          </a:bodyPr>
          <a:lstStyle/>
          <a:p>
            <a:r>
              <a:rPr lang="en-US" b="1" dirty="0" smtClean="0">
                <a:solidFill>
                  <a:srgbClr val="FF0000"/>
                </a:solidFill>
              </a:rPr>
              <a:t>Laser beam dia.</a:t>
            </a:r>
            <a:endParaRPr lang="en-US" b="1" dirty="0">
              <a:solidFill>
                <a:srgbClr val="FF0000"/>
              </a:solidFill>
            </a:endParaRPr>
          </a:p>
        </p:txBody>
      </p:sp>
      <p:sp>
        <p:nvSpPr>
          <p:cNvPr id="29" name="TextBox 28"/>
          <p:cNvSpPr txBox="1"/>
          <p:nvPr/>
        </p:nvSpPr>
        <p:spPr>
          <a:xfrm>
            <a:off x="2966682" y="1846278"/>
            <a:ext cx="1981200" cy="461665"/>
          </a:xfrm>
          <a:prstGeom prst="rect">
            <a:avLst/>
          </a:prstGeom>
          <a:noFill/>
        </p:spPr>
        <p:txBody>
          <a:bodyPr wrap="square" rtlCol="0">
            <a:spAutoFit/>
          </a:bodyPr>
          <a:lstStyle/>
          <a:p>
            <a:r>
              <a:rPr lang="en-US" sz="2400" b="1" dirty="0" smtClean="0"/>
              <a:t>Focusing lens</a:t>
            </a:r>
            <a:endParaRPr lang="en-US" sz="2400" b="1" dirty="0"/>
          </a:p>
        </p:txBody>
      </p:sp>
      <p:cxnSp>
        <p:nvCxnSpPr>
          <p:cNvPr id="28" name="Straight Arrow Connector 27"/>
          <p:cNvCxnSpPr/>
          <p:nvPr/>
        </p:nvCxnSpPr>
        <p:spPr>
          <a:xfrm>
            <a:off x="3957282" y="2261776"/>
            <a:ext cx="1197591" cy="629147"/>
          </a:xfrm>
          <a:prstGeom prst="straightConnector1">
            <a:avLst/>
          </a:prstGeom>
          <a:ln w="69850">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701887" y="3657600"/>
            <a:ext cx="1670713" cy="369332"/>
          </a:xfrm>
          <a:prstGeom prst="rect">
            <a:avLst/>
          </a:prstGeom>
          <a:noFill/>
        </p:spPr>
        <p:txBody>
          <a:bodyPr wrap="square" rtlCol="0">
            <a:spAutoFit/>
          </a:bodyPr>
          <a:lstStyle/>
          <a:p>
            <a:r>
              <a:rPr lang="en-US" b="1" dirty="0" smtClean="0"/>
              <a:t>Focused beam</a:t>
            </a:r>
            <a:endParaRPr lang="en-US" b="1" dirty="0"/>
          </a:p>
        </p:txBody>
      </p:sp>
      <p:cxnSp>
        <p:nvCxnSpPr>
          <p:cNvPr id="34" name="Straight Arrow Connector 33"/>
          <p:cNvCxnSpPr/>
          <p:nvPr/>
        </p:nvCxnSpPr>
        <p:spPr>
          <a:xfrm flipH="1" flipV="1">
            <a:off x="7242412" y="3371850"/>
            <a:ext cx="780197" cy="419100"/>
          </a:xfrm>
          <a:prstGeom prst="straightConnector1">
            <a:avLst/>
          </a:prstGeom>
          <a:ln w="69850">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158518" y="4995081"/>
            <a:ext cx="835356" cy="369332"/>
          </a:xfrm>
          <a:prstGeom prst="rect">
            <a:avLst/>
          </a:prstGeom>
          <a:noFill/>
        </p:spPr>
        <p:txBody>
          <a:bodyPr wrap="square" rtlCol="0">
            <a:spAutoFit/>
          </a:bodyPr>
          <a:lstStyle/>
          <a:p>
            <a:r>
              <a:rPr lang="en-US" b="1" dirty="0" smtClean="0"/>
              <a:t>Target</a:t>
            </a:r>
            <a:endParaRPr lang="en-US" b="1" dirty="0"/>
          </a:p>
        </p:txBody>
      </p:sp>
      <p:cxnSp>
        <p:nvCxnSpPr>
          <p:cNvPr id="41" name="Straight Arrow Connector 40"/>
          <p:cNvCxnSpPr/>
          <p:nvPr/>
        </p:nvCxnSpPr>
        <p:spPr>
          <a:xfrm flipH="1">
            <a:off x="7086600" y="5218415"/>
            <a:ext cx="1071918" cy="648985"/>
          </a:xfrm>
          <a:prstGeom prst="straightConnector1">
            <a:avLst/>
          </a:prstGeom>
          <a:ln w="698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975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815" y="499004"/>
            <a:ext cx="9067800" cy="6358996"/>
          </a:xfrm>
        </p:spPr>
        <p:txBody>
          <a:bodyPr>
            <a:normAutofit lnSpcReduction="10000"/>
          </a:bodyPr>
          <a:lstStyle/>
          <a:p>
            <a:pPr marL="0" indent="0">
              <a:buNone/>
            </a:pPr>
            <a:r>
              <a:rPr lang="en-US" b="1" u="sng" dirty="0" smtClean="0">
                <a:solidFill>
                  <a:srgbClr val="00B0F0"/>
                </a:solidFill>
              </a:rPr>
              <a:t>-2.Circularity </a:t>
            </a:r>
            <a:r>
              <a:rPr lang="en-US" b="1" u="sng" dirty="0">
                <a:solidFill>
                  <a:srgbClr val="00B0F0"/>
                </a:solidFill>
              </a:rPr>
              <a:t>of the laser drilled hole </a:t>
            </a:r>
            <a:r>
              <a:rPr lang="en-US" u="sng" dirty="0" smtClean="0"/>
              <a:t> </a:t>
            </a:r>
            <a:r>
              <a:rPr lang="en-US" b="1" u="sng" dirty="0">
                <a:solidFill>
                  <a:srgbClr val="00B0F0"/>
                </a:solidFill>
              </a:rPr>
              <a:t>(CIR) </a:t>
            </a:r>
            <a:r>
              <a:rPr lang="en-US" dirty="0" smtClean="0">
                <a:solidFill>
                  <a:srgbClr val="FF0000"/>
                </a:solidFill>
              </a:rPr>
              <a:t>is </a:t>
            </a:r>
            <a:r>
              <a:rPr lang="en-US" dirty="0">
                <a:solidFill>
                  <a:srgbClr val="FF0000"/>
                </a:solidFill>
              </a:rPr>
              <a:t>expressed as the ratio of minimum diameter (D1) to maximum diameter (D2) as shown in </a:t>
            </a:r>
            <a:r>
              <a:rPr lang="en-US" dirty="0" smtClean="0">
                <a:solidFill>
                  <a:srgbClr val="FF0000"/>
                </a:solidFill>
              </a:rPr>
              <a:t>Fig. below:</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solidFill>
                  <a:srgbClr val="FF0000"/>
                </a:solidFill>
              </a:rPr>
              <a:t>-The </a:t>
            </a:r>
            <a:r>
              <a:rPr lang="en-US" dirty="0">
                <a:solidFill>
                  <a:srgbClr val="FF0000"/>
                </a:solidFill>
              </a:rPr>
              <a:t>circularity of the hole is expressed in equation </a:t>
            </a:r>
            <a:r>
              <a:rPr lang="en-US" dirty="0" smtClean="0">
                <a:solidFill>
                  <a:srgbClr val="FF0000"/>
                </a:solidFill>
              </a:rPr>
              <a:t>below </a:t>
            </a:r>
          </a:p>
          <a:p>
            <a:pPr marL="0" indent="0">
              <a:buNone/>
            </a:pPr>
            <a:endParaRPr lang="en-US" dirty="0" smtClean="0">
              <a:solidFill>
                <a:srgbClr val="FF0000"/>
              </a:solidFill>
            </a:endParaRPr>
          </a:p>
          <a:p>
            <a:pPr marL="0" indent="0">
              <a:buNone/>
            </a:pPr>
            <a:r>
              <a:rPr lang="en-US" dirty="0" smtClean="0">
                <a:solidFill>
                  <a:srgbClr val="FF0000"/>
                </a:solidFill>
              </a:rPr>
              <a:t>in </a:t>
            </a:r>
            <a:r>
              <a:rPr lang="en-US" dirty="0">
                <a:solidFill>
                  <a:srgbClr val="FF0000"/>
                </a:solidFill>
              </a:rPr>
              <a:t>which means when CIR value is equal to 1, then it indicates that the hole has a </a:t>
            </a:r>
            <a:r>
              <a:rPr lang="en-US" dirty="0" smtClean="0">
                <a:solidFill>
                  <a:srgbClr val="FF0000"/>
                </a:solidFill>
              </a:rPr>
              <a:t>perfect  </a:t>
            </a:r>
            <a:r>
              <a:rPr lang="en-US" dirty="0">
                <a:solidFill>
                  <a:srgbClr val="FF0000"/>
                </a:solidFill>
              </a:rPr>
              <a:t>circle. </a:t>
            </a:r>
          </a:p>
        </p:txBody>
      </p:sp>
      <p:sp>
        <p:nvSpPr>
          <p:cNvPr id="4" name="Title 1"/>
          <p:cNvSpPr>
            <a:spLocks noGrp="1"/>
          </p:cNvSpPr>
          <p:nvPr>
            <p:ph type="title"/>
          </p:nvPr>
        </p:nvSpPr>
        <p:spPr>
          <a:xfrm>
            <a:off x="457200" y="-381000"/>
            <a:ext cx="8229600" cy="1143000"/>
          </a:xfrm>
        </p:spPr>
        <p:txBody>
          <a:bodyPr>
            <a:normAutofit fontScale="90000"/>
          </a:bodyPr>
          <a:lstStyle/>
          <a:p>
            <a:r>
              <a:rPr lang="en-US" b="1" dirty="0"/>
              <a:t>Hole Characteristics of Laser Drilling</a:t>
            </a:r>
            <a:endParaRPr lang="en-US"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949" t="26906" r="2902" b="41288"/>
          <a:stretch/>
        </p:blipFill>
        <p:spPr bwMode="auto">
          <a:xfrm>
            <a:off x="4674358" y="1752600"/>
            <a:ext cx="2702258" cy="2279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589060"/>
            <a:ext cx="2209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300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067800" cy="5440363"/>
          </a:xfrm>
        </p:spPr>
        <p:txBody>
          <a:bodyPr/>
          <a:lstStyle/>
          <a:p>
            <a:pPr marL="0" indent="0">
              <a:buNone/>
            </a:pPr>
            <a:r>
              <a:rPr lang="en-US" b="1" u="sng" dirty="0" smtClean="0">
                <a:solidFill>
                  <a:srgbClr val="00B0F0"/>
                </a:solidFill>
              </a:rPr>
              <a:t>-3.Aspect </a:t>
            </a:r>
            <a:r>
              <a:rPr lang="en-US" b="1" u="sng" dirty="0">
                <a:solidFill>
                  <a:srgbClr val="00B0F0"/>
                </a:solidFill>
              </a:rPr>
              <a:t>ratio of the drilled hole</a:t>
            </a:r>
            <a:r>
              <a:rPr lang="en-US" dirty="0"/>
              <a:t> </a:t>
            </a:r>
            <a:r>
              <a:rPr lang="en-US" dirty="0">
                <a:solidFill>
                  <a:srgbClr val="FF0000"/>
                </a:solidFill>
              </a:rPr>
              <a:t>is calculated by </a:t>
            </a:r>
            <a:r>
              <a:rPr lang="en-US" dirty="0" smtClean="0">
                <a:solidFill>
                  <a:srgbClr val="FF0000"/>
                </a:solidFill>
              </a:rPr>
              <a:t>equation:</a:t>
            </a:r>
          </a:p>
          <a:p>
            <a:pPr marL="0" indent="0">
              <a:buNone/>
            </a:pPr>
            <a:endParaRPr lang="en-US" dirty="0" smtClean="0">
              <a:solidFill>
                <a:srgbClr val="FF0000"/>
              </a:solidFill>
            </a:endParaRPr>
          </a:p>
          <a:p>
            <a:pPr marL="0" indent="0">
              <a:buNone/>
            </a:pPr>
            <a:endParaRPr lang="en-US" dirty="0"/>
          </a:p>
          <a:p>
            <a:pPr marL="0" indent="0">
              <a:buNone/>
            </a:pPr>
            <a:endParaRPr lang="en-US" dirty="0" smtClean="0"/>
          </a:p>
          <a:p>
            <a:pPr marL="0" indent="0">
              <a:buNone/>
            </a:pPr>
            <a:r>
              <a:rPr lang="en-US" dirty="0" smtClean="0"/>
              <a:t> </a:t>
            </a:r>
            <a:r>
              <a:rPr lang="en-US" dirty="0" smtClean="0">
                <a:solidFill>
                  <a:srgbClr val="00B0F0"/>
                </a:solidFill>
              </a:rPr>
              <a:t>-Where</a:t>
            </a:r>
            <a:r>
              <a:rPr lang="en-US" dirty="0">
                <a:solidFill>
                  <a:srgbClr val="00B0F0"/>
                </a:solidFill>
              </a:rPr>
              <a:t>, </a:t>
            </a:r>
            <a:r>
              <a:rPr lang="en-US" dirty="0" err="1">
                <a:solidFill>
                  <a:srgbClr val="00B0F0"/>
                </a:solidFill>
              </a:rPr>
              <a:t>Hd</a:t>
            </a:r>
            <a:r>
              <a:rPr lang="en-US" dirty="0">
                <a:solidFill>
                  <a:srgbClr val="00B0F0"/>
                </a:solidFill>
              </a:rPr>
              <a:t> is the depth of the drilled hole which equals to sample thickness(t), </a:t>
            </a:r>
            <a:r>
              <a:rPr lang="en-US" dirty="0" smtClean="0">
                <a:solidFill>
                  <a:srgbClr val="00B0F0"/>
                </a:solidFill>
              </a:rPr>
              <a:t>when the </a:t>
            </a:r>
            <a:r>
              <a:rPr lang="en-US" dirty="0">
                <a:solidFill>
                  <a:srgbClr val="00B0F0"/>
                </a:solidFill>
              </a:rPr>
              <a:t>drilled </a:t>
            </a:r>
            <a:r>
              <a:rPr lang="en-US" dirty="0" smtClean="0">
                <a:solidFill>
                  <a:srgbClr val="00B0F0"/>
                </a:solidFill>
              </a:rPr>
              <a:t>holes is open.</a:t>
            </a:r>
            <a:endParaRPr lang="en-US" dirty="0">
              <a:solidFill>
                <a:srgbClr val="00B0F0"/>
              </a:solidFill>
            </a:endParaRPr>
          </a:p>
        </p:txBody>
      </p:sp>
      <p:sp>
        <p:nvSpPr>
          <p:cNvPr id="4" name="Title 1"/>
          <p:cNvSpPr>
            <a:spLocks noGrp="1"/>
          </p:cNvSpPr>
          <p:nvPr>
            <p:ph type="title"/>
          </p:nvPr>
        </p:nvSpPr>
        <p:spPr>
          <a:xfrm>
            <a:off x="533400" y="0"/>
            <a:ext cx="8229600" cy="609600"/>
          </a:xfrm>
        </p:spPr>
        <p:txBody>
          <a:bodyPr>
            <a:normAutofit fontScale="90000"/>
          </a:bodyPr>
          <a:lstStyle/>
          <a:p>
            <a:r>
              <a:rPr lang="en-US" b="1" dirty="0"/>
              <a:t>Hole Characteristics of Laser Drilling</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752600"/>
            <a:ext cx="2667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a:duotone>
              <a:prstClr val="black"/>
              <a:schemeClr val="accent6">
                <a:tint val="45000"/>
                <a:satMod val="400000"/>
              </a:schemeClr>
            </a:duotone>
            <a:extLst>
              <a:ext uri="{28A0092B-C50C-407E-A947-70E740481C1C}">
                <a14:useLocalDpi xmlns:a14="http://schemas.microsoft.com/office/drawing/2010/main" val="0"/>
              </a:ext>
            </a:extLst>
          </a:blip>
          <a:srcRect l="5285" t="48715" r="45941" b="3477"/>
          <a:stretch/>
        </p:blipFill>
        <p:spPr bwMode="auto">
          <a:xfrm>
            <a:off x="3941928" y="4572000"/>
            <a:ext cx="2750024"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0407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884"/>
            <a:ext cx="9106469" cy="1143000"/>
          </a:xfrm>
        </p:spPr>
        <p:txBody>
          <a:bodyPr>
            <a:noAutofit/>
          </a:bodyPr>
          <a:lstStyle/>
          <a:p>
            <a:r>
              <a:rPr lang="en-US" b="1" dirty="0" smtClean="0"/>
              <a:t>Parameters Affecting On Hole Quality</a:t>
            </a:r>
            <a:br>
              <a:rPr lang="en-US" b="1" dirty="0" smtClean="0"/>
            </a:br>
            <a:endParaRPr lang="en-US" b="1" dirty="0"/>
          </a:p>
        </p:txBody>
      </p:sp>
      <p:pic>
        <p:nvPicPr>
          <p:cNvPr id="11266" name="Picture 2"/>
          <p:cNvPicPr>
            <a:picLocks noGrp="1" noChangeAspect="1" noChangeArrowheads="1"/>
          </p:cNvPicPr>
          <p:nvPr>
            <p:ph idx="1"/>
          </p:nvPr>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l="3342" t="2622" r="19439" b="3517"/>
          <a:stretch/>
        </p:blipFill>
        <p:spPr bwMode="auto">
          <a:xfrm>
            <a:off x="152400" y="1436328"/>
            <a:ext cx="8868770" cy="5345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533400"/>
            <a:ext cx="8991600" cy="954107"/>
          </a:xfrm>
          <a:prstGeom prst="rect">
            <a:avLst/>
          </a:prstGeom>
        </p:spPr>
        <p:txBody>
          <a:bodyPr wrap="square">
            <a:spAutoFit/>
          </a:bodyPr>
          <a:lstStyle/>
          <a:p>
            <a:r>
              <a:rPr lang="en-US" sz="2800" b="1" u="sng" dirty="0" smtClean="0">
                <a:solidFill>
                  <a:srgbClr val="00B0F0"/>
                </a:solidFill>
              </a:rPr>
              <a:t>To </a:t>
            </a:r>
            <a:r>
              <a:rPr lang="en-US" sz="2800" b="1" u="sng" dirty="0">
                <a:solidFill>
                  <a:srgbClr val="00B0F0"/>
                </a:solidFill>
              </a:rPr>
              <a:t>obtain a hole of good quality, the optimum principal laser-process parameters must be </a:t>
            </a:r>
            <a:r>
              <a:rPr lang="en-US" sz="2800" b="1" u="sng" dirty="0" smtClean="0">
                <a:solidFill>
                  <a:srgbClr val="00B0F0"/>
                </a:solidFill>
              </a:rPr>
              <a:t>selected  Fig. below</a:t>
            </a:r>
            <a:endParaRPr lang="en-US" sz="2800" b="1" u="sng" dirty="0">
              <a:solidFill>
                <a:srgbClr val="00B0F0"/>
              </a:solidFill>
            </a:endParaRPr>
          </a:p>
        </p:txBody>
      </p:sp>
    </p:spTree>
    <p:extLst>
      <p:ext uri="{BB962C8B-B14F-4D97-AF65-F5344CB8AC3E}">
        <p14:creationId xmlns:p14="http://schemas.microsoft.com/office/powerpoint/2010/main" val="2156791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4525963"/>
          </a:xfrm>
        </p:spPr>
        <p:txBody>
          <a:bodyPr/>
          <a:lstStyle/>
          <a:p>
            <a:pPr marL="0" indent="0">
              <a:buNone/>
            </a:pPr>
            <a:r>
              <a:rPr lang="en-US" dirty="0" smtClean="0">
                <a:solidFill>
                  <a:srgbClr val="FF0000"/>
                </a:solidFill>
              </a:rPr>
              <a:t>In Laser </a:t>
            </a:r>
            <a:r>
              <a:rPr lang="en-US" dirty="0">
                <a:solidFill>
                  <a:srgbClr val="FF0000"/>
                </a:solidFill>
              </a:rPr>
              <a:t>Hole Drilling </a:t>
            </a:r>
            <a:r>
              <a:rPr lang="en-US" dirty="0" smtClean="0">
                <a:solidFill>
                  <a:srgbClr val="FF0000"/>
                </a:solidFill>
              </a:rPr>
              <a:t>Mechanism the following is phenomena is observed explain scientifically  the reason for that??? </a:t>
            </a:r>
            <a:endParaRPr lang="en-US" dirty="0">
              <a:solidFill>
                <a:srgbClr val="FF0000"/>
              </a:solidFill>
            </a:endParaRPr>
          </a:p>
          <a:p>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675" b="4555"/>
          <a:stretch/>
        </p:blipFill>
        <p:spPr bwMode="auto">
          <a:xfrm>
            <a:off x="228599" y="2819400"/>
            <a:ext cx="8541327" cy="358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152400" y="152400"/>
            <a:ext cx="9829799"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en-US" sz="8000" b="1" dirty="0" smtClean="0">
                <a:solidFill>
                  <a:srgbClr val="FF0000"/>
                </a:solidFill>
              </a:rPr>
              <a:t>Home Work</a:t>
            </a:r>
          </a:p>
        </p:txBody>
      </p:sp>
    </p:spTree>
    <p:extLst>
      <p:ext uri="{BB962C8B-B14F-4D97-AF65-F5344CB8AC3E}">
        <p14:creationId xmlns:p14="http://schemas.microsoft.com/office/powerpoint/2010/main" val="24751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534400" cy="699655"/>
          </a:xfrm>
        </p:spPr>
        <p:txBody>
          <a:bodyPr>
            <a:normAutofit fontScale="90000"/>
          </a:bodyPr>
          <a:lstStyle/>
          <a:p>
            <a:r>
              <a:rPr lang="en-US" b="1" dirty="0"/>
              <a:t>Laser Material Processing</a:t>
            </a:r>
            <a:r>
              <a:rPr lang="en-US" dirty="0"/>
              <a:t/>
            </a:r>
            <a:br>
              <a:rPr lang="en-US" dirty="0"/>
            </a:br>
            <a:endParaRPr lang="en-US" dirty="0"/>
          </a:p>
        </p:txBody>
      </p:sp>
      <p:sp>
        <p:nvSpPr>
          <p:cNvPr id="3" name="Content Placeholder 2"/>
          <p:cNvSpPr>
            <a:spLocks noGrp="1"/>
          </p:cNvSpPr>
          <p:nvPr>
            <p:ph idx="1"/>
          </p:nvPr>
        </p:nvSpPr>
        <p:spPr>
          <a:xfrm>
            <a:off x="0" y="457200"/>
            <a:ext cx="8991600" cy="5867400"/>
          </a:xfrm>
        </p:spPr>
        <p:txBody>
          <a:bodyPr>
            <a:normAutofit/>
          </a:bodyPr>
          <a:lstStyle/>
          <a:p>
            <a:pPr marL="0" indent="0">
              <a:buNone/>
            </a:pPr>
            <a:r>
              <a:rPr lang="ar-IQ" sz="2400" dirty="0" smtClean="0"/>
              <a:t>- </a:t>
            </a:r>
            <a:r>
              <a:rPr lang="en-US" sz="2400" dirty="0" smtClean="0">
                <a:solidFill>
                  <a:srgbClr val="FF0000"/>
                </a:solidFill>
              </a:rPr>
              <a:t>A </a:t>
            </a:r>
            <a:r>
              <a:rPr lang="en-US" sz="2400" dirty="0">
                <a:solidFill>
                  <a:srgbClr val="FF0000"/>
                </a:solidFill>
              </a:rPr>
              <a:t>general classification of the laser material processing techniques is shown in figure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305800" cy="511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609600" y="6477538"/>
            <a:ext cx="8001000" cy="40524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rgbClr val="00B0F0"/>
                </a:solidFill>
                <a:effectLst/>
                <a:latin typeface="Calibri" pitchFamily="34" charset="0"/>
                <a:ea typeface="Arial" pitchFamily="34" charset="0"/>
                <a:cs typeface="Arial" pitchFamily="34" charset="0"/>
              </a:rPr>
              <a:t>Figure A general classification of the laser material processing</a:t>
            </a:r>
            <a:endParaRPr kumimoji="0" lang="en-US" sz="2000" b="0" i="0" u="none" strike="noStrike" cap="none" normalizeH="0" baseline="0" dirty="0" smtClean="0">
              <a:ln>
                <a:noFill/>
              </a:ln>
              <a:solidFill>
                <a:srgbClr val="00B0F0"/>
              </a:solidFill>
              <a:effectLst/>
              <a:latin typeface="Arial" pitchFamily="34" charset="0"/>
              <a:cs typeface="Arial" pitchFamily="34" charset="0"/>
            </a:endParaRPr>
          </a:p>
        </p:txBody>
      </p:sp>
    </p:spTree>
    <p:extLst>
      <p:ext uri="{BB962C8B-B14F-4D97-AF65-F5344CB8AC3E}">
        <p14:creationId xmlns:p14="http://schemas.microsoft.com/office/powerpoint/2010/main" val="1165809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76200"/>
            <a:ext cx="9067800" cy="914400"/>
          </a:xfrm>
        </p:spPr>
        <p:txBody>
          <a:bodyPr>
            <a:normAutofit fontScale="90000"/>
          </a:bodyPr>
          <a:lstStyle/>
          <a:p>
            <a:r>
              <a:rPr lang="en-US" sz="6000" b="1" dirty="0"/>
              <a:t>Laser hole drilling</a:t>
            </a:r>
          </a:p>
        </p:txBody>
      </p:sp>
      <p:sp>
        <p:nvSpPr>
          <p:cNvPr id="3" name="Content Placeholder 2"/>
          <p:cNvSpPr>
            <a:spLocks noGrp="1"/>
          </p:cNvSpPr>
          <p:nvPr>
            <p:ph idx="1"/>
          </p:nvPr>
        </p:nvSpPr>
        <p:spPr>
          <a:xfrm>
            <a:off x="0" y="762000"/>
            <a:ext cx="8991600" cy="6019800"/>
          </a:xfrm>
        </p:spPr>
        <p:txBody>
          <a:bodyPr>
            <a:normAutofit fontScale="85000" lnSpcReduction="20000"/>
          </a:bodyPr>
          <a:lstStyle/>
          <a:p>
            <a:pPr marL="0" indent="0">
              <a:buNone/>
            </a:pPr>
            <a:r>
              <a:rPr lang="en-US" dirty="0" smtClean="0">
                <a:solidFill>
                  <a:srgbClr val="00B0F0"/>
                </a:solidFill>
              </a:rPr>
              <a:t>-Laser </a:t>
            </a:r>
            <a:r>
              <a:rPr lang="en-US" dirty="0">
                <a:solidFill>
                  <a:srgbClr val="00B0F0"/>
                </a:solidFill>
              </a:rPr>
              <a:t>hole drilling is one-dimension machining processes  and it is one of the important and successful application of industrial lasers </a:t>
            </a:r>
            <a:r>
              <a:rPr lang="en-US" dirty="0" smtClean="0">
                <a:solidFill>
                  <a:srgbClr val="00B0F0"/>
                </a:solidFill>
              </a:rPr>
              <a:t>.</a:t>
            </a:r>
          </a:p>
          <a:p>
            <a:pPr marL="0" indent="0">
              <a:buNone/>
            </a:pPr>
            <a:endParaRPr lang="en-US" dirty="0" smtClean="0">
              <a:solidFill>
                <a:srgbClr val="00B0F0"/>
              </a:solidFill>
            </a:endParaRPr>
          </a:p>
          <a:p>
            <a:pPr marL="0" indent="0">
              <a:buNone/>
            </a:pPr>
            <a:r>
              <a:rPr lang="en-US" dirty="0">
                <a:solidFill>
                  <a:srgbClr val="00B0F0"/>
                </a:solidFill>
              </a:rPr>
              <a:t>-Laser drilling makes about 3 % of the Laser material processing market. The respective holes have diameters between 0.005 to 1.5 mm and aspect ratios (depth/diameter) from less than 1 to above 50</a:t>
            </a:r>
            <a:r>
              <a:rPr lang="en-US" dirty="0" smtClean="0">
                <a:solidFill>
                  <a:srgbClr val="00B0F0"/>
                </a:solidFill>
              </a:rPr>
              <a:t>.</a:t>
            </a:r>
          </a:p>
          <a:p>
            <a:pPr marL="0" indent="0">
              <a:buNone/>
            </a:pPr>
            <a:endParaRPr lang="en-US" dirty="0" smtClean="0">
              <a:solidFill>
                <a:srgbClr val="00B0F0"/>
              </a:solidFill>
            </a:endParaRPr>
          </a:p>
          <a:p>
            <a:pPr marL="0" indent="0">
              <a:buNone/>
            </a:pPr>
            <a:r>
              <a:rPr lang="en-US" dirty="0">
                <a:solidFill>
                  <a:srgbClr val="00B0F0"/>
                </a:solidFill>
              </a:rPr>
              <a:t>-</a:t>
            </a:r>
            <a:r>
              <a:rPr lang="en-US" dirty="0" smtClean="0">
                <a:solidFill>
                  <a:srgbClr val="00B0F0"/>
                </a:solidFill>
              </a:rPr>
              <a:t>The </a:t>
            </a:r>
            <a:r>
              <a:rPr lang="en-US" dirty="0">
                <a:solidFill>
                  <a:srgbClr val="00B0F0"/>
                </a:solidFill>
              </a:rPr>
              <a:t>importance of Laser drilling in industry comes from high processing speeds, exact tolerances, small dimensions and material flexibility. </a:t>
            </a:r>
            <a:endParaRPr lang="en-US" dirty="0" smtClean="0">
              <a:solidFill>
                <a:srgbClr val="00B0F0"/>
              </a:solidFill>
            </a:endParaRPr>
          </a:p>
          <a:p>
            <a:pPr marL="0" indent="0">
              <a:buNone/>
            </a:pPr>
            <a:endParaRPr lang="en-US" dirty="0" smtClean="0">
              <a:solidFill>
                <a:srgbClr val="00B0F0"/>
              </a:solidFill>
            </a:endParaRPr>
          </a:p>
          <a:p>
            <a:pPr marL="0" indent="0">
              <a:buNone/>
            </a:pPr>
            <a:r>
              <a:rPr lang="en-US" dirty="0" smtClean="0">
                <a:solidFill>
                  <a:srgbClr val="00B0F0"/>
                </a:solidFill>
              </a:rPr>
              <a:t>-In </a:t>
            </a:r>
            <a:r>
              <a:rPr lang="en-US" dirty="0">
                <a:solidFill>
                  <a:srgbClr val="00B0F0"/>
                </a:solidFill>
              </a:rPr>
              <a:t>laser drilling processes the laser beam is stationary relative to the work piece. </a:t>
            </a:r>
            <a:endParaRPr lang="en-US" dirty="0" smtClean="0">
              <a:solidFill>
                <a:srgbClr val="00B0F0"/>
              </a:solidFill>
            </a:endParaRPr>
          </a:p>
        </p:txBody>
      </p:sp>
    </p:spTree>
    <p:extLst>
      <p:ext uri="{BB962C8B-B14F-4D97-AF65-F5344CB8AC3E}">
        <p14:creationId xmlns:p14="http://schemas.microsoft.com/office/powerpoint/2010/main" val="642000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019800"/>
          </a:xfrm>
        </p:spPr>
        <p:txBody>
          <a:bodyPr>
            <a:normAutofit lnSpcReduction="10000"/>
          </a:bodyPr>
          <a:lstStyle/>
          <a:p>
            <a:pPr marL="0" indent="0">
              <a:buNone/>
            </a:pPr>
            <a:r>
              <a:rPr lang="en-US" dirty="0" smtClean="0">
                <a:solidFill>
                  <a:srgbClr val="00B0F0"/>
                </a:solidFill>
              </a:rPr>
              <a:t>-Laser </a:t>
            </a:r>
            <a:r>
              <a:rPr lang="en-US" dirty="0">
                <a:solidFill>
                  <a:srgbClr val="00B0F0"/>
                </a:solidFill>
              </a:rPr>
              <a:t>drilling uses its high power density to melt or vaporize material from the work </a:t>
            </a:r>
            <a:r>
              <a:rPr lang="en-US" dirty="0" smtClean="0">
                <a:solidFill>
                  <a:srgbClr val="00B0F0"/>
                </a:solidFill>
              </a:rPr>
              <a:t>piece.</a:t>
            </a:r>
          </a:p>
          <a:p>
            <a:pPr marL="0" indent="0">
              <a:buNone/>
            </a:pPr>
            <a:endParaRPr lang="en-US" dirty="0"/>
          </a:p>
          <a:p>
            <a:pPr marL="0" indent="0">
              <a:buNone/>
            </a:pPr>
            <a:r>
              <a:rPr lang="en-US" dirty="0" smtClean="0">
                <a:solidFill>
                  <a:srgbClr val="00B0F0"/>
                </a:solidFill>
              </a:rPr>
              <a:t>-Holes </a:t>
            </a:r>
            <a:r>
              <a:rPr lang="en-US" dirty="0">
                <a:solidFill>
                  <a:srgbClr val="00B0F0"/>
                </a:solidFill>
              </a:rPr>
              <a:t>can be made in materials such as metals, alloys, ceramics and </a:t>
            </a:r>
            <a:r>
              <a:rPr lang="en-US" dirty="0" smtClean="0">
                <a:solidFill>
                  <a:srgbClr val="00B0F0"/>
                </a:solidFill>
              </a:rPr>
              <a:t>composites.</a:t>
            </a:r>
          </a:p>
          <a:p>
            <a:pPr marL="0" indent="0">
              <a:buNone/>
            </a:pPr>
            <a:endParaRPr lang="en-US" dirty="0">
              <a:solidFill>
                <a:srgbClr val="00B0F0"/>
              </a:solidFill>
            </a:endParaRPr>
          </a:p>
          <a:p>
            <a:pPr marL="0" indent="0">
              <a:buNone/>
            </a:pPr>
            <a:r>
              <a:rPr lang="en-US" dirty="0" smtClean="0">
                <a:solidFill>
                  <a:srgbClr val="00B0F0"/>
                </a:solidFill>
              </a:rPr>
              <a:t>-The </a:t>
            </a:r>
            <a:r>
              <a:rPr lang="en-US" dirty="0">
                <a:solidFill>
                  <a:srgbClr val="00B0F0"/>
                </a:solidFill>
              </a:rPr>
              <a:t>hole diameters and shapes can be changed by controlling on the process variables </a:t>
            </a:r>
            <a:r>
              <a:rPr lang="en-US" dirty="0" smtClean="0">
                <a:solidFill>
                  <a:srgbClr val="00B0F0"/>
                </a:solidFill>
              </a:rPr>
              <a:t>without change </a:t>
            </a:r>
            <a:r>
              <a:rPr lang="en-US" dirty="0">
                <a:solidFill>
                  <a:srgbClr val="00B0F0"/>
                </a:solidFill>
              </a:rPr>
              <a:t>the tools in the drilling </a:t>
            </a:r>
            <a:r>
              <a:rPr lang="en-US" dirty="0" smtClean="0">
                <a:solidFill>
                  <a:srgbClr val="00B0F0"/>
                </a:solidFill>
              </a:rPr>
              <a:t>process.</a:t>
            </a:r>
          </a:p>
          <a:p>
            <a:pPr marL="0" indent="0">
              <a:buNone/>
            </a:pPr>
            <a:r>
              <a:rPr lang="en-US" dirty="0" smtClean="0">
                <a:solidFill>
                  <a:srgbClr val="00B0F0"/>
                </a:solidFill>
              </a:rPr>
              <a:t> </a:t>
            </a:r>
            <a:r>
              <a:rPr lang="en-US" b="1" dirty="0">
                <a:solidFill>
                  <a:srgbClr val="00B0F0"/>
                </a:solidFill>
              </a:rPr>
              <a:t> </a:t>
            </a:r>
            <a:endParaRPr lang="en-US" b="1" dirty="0" smtClean="0">
              <a:solidFill>
                <a:srgbClr val="00B0F0"/>
              </a:solidFill>
            </a:endParaRPr>
          </a:p>
          <a:p>
            <a:pPr marL="0" indent="0">
              <a:buNone/>
            </a:pPr>
            <a:r>
              <a:rPr lang="en-US" dirty="0" smtClean="0">
                <a:solidFill>
                  <a:srgbClr val="00B0F0"/>
                </a:solidFill>
              </a:rPr>
              <a:t>-Laser </a:t>
            </a:r>
            <a:r>
              <a:rPr lang="en-US" dirty="0">
                <a:solidFill>
                  <a:srgbClr val="00B0F0"/>
                </a:solidFill>
              </a:rPr>
              <a:t>drilling can be done in both pulse and continuous wave </a:t>
            </a:r>
            <a:r>
              <a:rPr lang="en-US" dirty="0" smtClean="0">
                <a:solidFill>
                  <a:srgbClr val="00B0F0"/>
                </a:solidFill>
              </a:rPr>
              <a:t>modes.</a:t>
            </a:r>
            <a:endParaRPr lang="en-US" dirty="0">
              <a:solidFill>
                <a:srgbClr val="00B0F0"/>
              </a:solidFill>
            </a:endParaRPr>
          </a:p>
          <a:p>
            <a:endParaRPr lang="en-US" dirty="0"/>
          </a:p>
        </p:txBody>
      </p:sp>
      <p:sp>
        <p:nvSpPr>
          <p:cNvPr id="4" name="Title 1"/>
          <p:cNvSpPr>
            <a:spLocks noGrp="1"/>
          </p:cNvSpPr>
          <p:nvPr>
            <p:ph type="title"/>
          </p:nvPr>
        </p:nvSpPr>
        <p:spPr>
          <a:xfrm>
            <a:off x="0" y="0"/>
            <a:ext cx="8610600" cy="685800"/>
          </a:xfrm>
        </p:spPr>
        <p:txBody>
          <a:bodyPr>
            <a:normAutofit fontScale="90000"/>
          </a:bodyPr>
          <a:lstStyle/>
          <a:p>
            <a:r>
              <a:rPr lang="en-US" sz="6000" b="1" dirty="0"/>
              <a:t>Laser hole drilling</a:t>
            </a:r>
          </a:p>
        </p:txBody>
      </p:sp>
    </p:spTree>
    <p:extLst>
      <p:ext uri="{BB962C8B-B14F-4D97-AF65-F5344CB8AC3E}">
        <p14:creationId xmlns:p14="http://schemas.microsoft.com/office/powerpoint/2010/main" val="2673192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6598920" cy="568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23553"/>
            <a:ext cx="8229600" cy="814647"/>
          </a:xfrm>
        </p:spPr>
        <p:txBody>
          <a:bodyPr>
            <a:normAutofit fontScale="90000"/>
          </a:bodyPr>
          <a:lstStyle/>
          <a:p>
            <a:r>
              <a:rPr lang="en-US" sz="6000" b="1" dirty="0" smtClean="0"/>
              <a:t>Laser Hole Drilling System</a:t>
            </a:r>
            <a:endParaRPr lang="en-US" sz="6000" b="1" dirty="0"/>
          </a:p>
        </p:txBody>
      </p:sp>
    </p:spTree>
    <p:extLst>
      <p:ext uri="{BB962C8B-B14F-4D97-AF65-F5344CB8AC3E}">
        <p14:creationId xmlns:p14="http://schemas.microsoft.com/office/powerpoint/2010/main" val="4095727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5344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0" y="-228600"/>
            <a:ext cx="9144000" cy="1143000"/>
          </a:xfrm>
        </p:spPr>
        <p:txBody>
          <a:bodyPr>
            <a:normAutofit fontScale="90000"/>
          </a:bodyPr>
          <a:lstStyle/>
          <a:p>
            <a:r>
              <a:rPr lang="en-US" sz="6000" b="1" dirty="0" smtClean="0"/>
              <a:t>Laser Hole Drilling Applications</a:t>
            </a:r>
            <a:endParaRPr lang="en-US" sz="6000" b="1" dirty="0"/>
          </a:p>
        </p:txBody>
      </p:sp>
    </p:spTree>
    <p:extLst>
      <p:ext uri="{BB962C8B-B14F-4D97-AF65-F5344CB8AC3E}">
        <p14:creationId xmlns:p14="http://schemas.microsoft.com/office/powerpoint/2010/main" val="4272787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4706303" cy="3531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776" y="1600200"/>
            <a:ext cx="3429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152400" y="0"/>
            <a:ext cx="91440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t>Laser Hole Drilling Applications</a:t>
            </a:r>
            <a:endParaRPr lang="en-US" sz="6000" b="1" dirty="0"/>
          </a:p>
        </p:txBody>
      </p:sp>
    </p:spTree>
    <p:extLst>
      <p:ext uri="{BB962C8B-B14F-4D97-AF65-F5344CB8AC3E}">
        <p14:creationId xmlns:p14="http://schemas.microsoft.com/office/powerpoint/2010/main" val="1456931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68508"/>
            <a:ext cx="8382610" cy="4525963"/>
          </a:xfrm>
        </p:spPr>
        <p:txBody>
          <a:bodyPr/>
          <a:lstStyle/>
          <a:p>
            <a:endParaRPr lang="en-US" dirty="0" smtClean="0"/>
          </a:p>
          <a:p>
            <a:pPr marL="0" indent="0">
              <a:buNone/>
            </a:pPr>
            <a:endParaRPr lang="en-US" dirty="0" smtClean="0"/>
          </a:p>
          <a:p>
            <a:pPr marL="0" indent="0">
              <a:buNone/>
            </a:pPr>
            <a:endParaRPr lang="en-US" dirty="0"/>
          </a:p>
          <a:p>
            <a:pPr marL="0" indent="0">
              <a:buNone/>
            </a:pPr>
            <a:r>
              <a:rPr lang="en-US" sz="1400" dirty="0" smtClean="0"/>
              <a:t>FIGURE . 58 </a:t>
            </a:r>
            <a:r>
              <a:rPr lang="en-US" sz="1400" dirty="0"/>
              <a:t>µm hole in PET; </a:t>
            </a:r>
            <a:r>
              <a:rPr lang="en-US" sz="1400" dirty="0" err="1"/>
              <a:t>excimer</a:t>
            </a:r>
            <a:r>
              <a:rPr lang="en-US" sz="1400" dirty="0"/>
              <a:t> laser at 248 nm</a:t>
            </a:r>
          </a:p>
        </p:txBody>
      </p:sp>
      <p:pic>
        <p:nvPicPr>
          <p:cNvPr id="15362" name="Picture 2" descr="un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8156"/>
            <a:ext cx="2854325"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noGrp="1"/>
          </p:cNvSpPr>
          <p:nvPr>
            <p:ph type="title"/>
          </p:nvPr>
        </p:nvSpPr>
        <p:spPr>
          <a:xfrm>
            <a:off x="3412" y="-148256"/>
            <a:ext cx="91440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t>Laser Hole Drilling Applications</a:t>
            </a:r>
            <a:endParaRPr lang="en-US" sz="6000" b="1" dirty="0"/>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928933"/>
            <a:ext cx="4876190" cy="5043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114800" y="6007290"/>
            <a:ext cx="4876190" cy="646331"/>
          </a:xfrm>
          <a:prstGeom prst="rect">
            <a:avLst/>
          </a:prstGeom>
        </p:spPr>
        <p:txBody>
          <a:bodyPr wrap="square">
            <a:spAutoFit/>
          </a:bodyPr>
          <a:lstStyle/>
          <a:p>
            <a:r>
              <a:rPr lang="en-US" dirty="0"/>
              <a:t>FIGURE .</a:t>
            </a:r>
            <a:r>
              <a:rPr lang="en-US" dirty="0" smtClean="0"/>
              <a:t>Holes </a:t>
            </a:r>
            <a:r>
              <a:rPr lang="en-US" dirty="0"/>
              <a:t>in fused silica; 193 nm </a:t>
            </a:r>
            <a:r>
              <a:rPr lang="en-US" dirty="0" err="1"/>
              <a:t>excimer</a:t>
            </a:r>
            <a:r>
              <a:rPr lang="en-US" dirty="0"/>
              <a:t> laser; special deep-drilling optics</a:t>
            </a:r>
          </a:p>
        </p:txBody>
      </p:sp>
    </p:spTree>
    <p:extLst>
      <p:ext uri="{BB962C8B-B14F-4D97-AF65-F5344CB8AC3E}">
        <p14:creationId xmlns:p14="http://schemas.microsoft.com/office/powerpoint/2010/main" val="65049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1610</TotalTime>
  <Words>1058</Words>
  <Application>Microsoft Office PowerPoint</Application>
  <PresentationFormat>On-screen Show (4:3)</PresentationFormat>
  <Paragraphs>139</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Laser Material Processing(LMP) </vt:lpstr>
      <vt:lpstr>Laser Hole Drilling Videos </vt:lpstr>
      <vt:lpstr>Laser Material Processing </vt:lpstr>
      <vt:lpstr>Laser hole drilling</vt:lpstr>
      <vt:lpstr>Laser hole drilling</vt:lpstr>
      <vt:lpstr>Laser Hole Drilling System</vt:lpstr>
      <vt:lpstr>Laser Hole Drilling Applications</vt:lpstr>
      <vt:lpstr>PowerPoint Presentation</vt:lpstr>
      <vt:lpstr>Laser Hole Drilling Applications</vt:lpstr>
      <vt:lpstr>Laser hole drilling</vt:lpstr>
      <vt:lpstr>Laser Hole Drilling Mechanism</vt:lpstr>
      <vt:lpstr>PowerPoint Presentation</vt:lpstr>
      <vt:lpstr>Laser Hole Drilling Mechanism</vt:lpstr>
      <vt:lpstr>Laser Drilling Techniques</vt:lpstr>
      <vt:lpstr>Laser Drilling Techniques</vt:lpstr>
      <vt:lpstr>Laser Drilling Techniques</vt:lpstr>
      <vt:lpstr>Laser Drilling Techniques</vt:lpstr>
      <vt:lpstr>Laser Drilling Techniques</vt:lpstr>
      <vt:lpstr>Laser Drilling Techniques</vt:lpstr>
      <vt:lpstr>Hole Characteristics of Laser Drilling</vt:lpstr>
      <vt:lpstr>Hole Characteristics of Laser Drilling</vt:lpstr>
      <vt:lpstr>Hole Characteristics of Laser Drilling</vt:lpstr>
      <vt:lpstr>Parameters Affecting On Hole Quality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Laser Material Processing(LMP) </dc:title>
  <dc:creator>Acer5</dc:creator>
  <cp:lastModifiedBy>Acer5</cp:lastModifiedBy>
  <cp:revision>66</cp:revision>
  <dcterms:created xsi:type="dcterms:W3CDTF">2006-08-16T00:00:00Z</dcterms:created>
  <dcterms:modified xsi:type="dcterms:W3CDTF">2021-06-28T21:25:31Z</dcterms:modified>
</cp:coreProperties>
</file>